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4"/>
  </p:handoutMasterIdLst>
  <p:sldIdLst>
    <p:sldId id="256" r:id="rId2"/>
    <p:sldId id="257" r:id="rId3"/>
    <p:sldId id="279" r:id="rId4"/>
    <p:sldId id="260" r:id="rId5"/>
    <p:sldId id="261" r:id="rId6"/>
    <p:sldId id="284" r:id="rId7"/>
    <p:sldId id="262" r:id="rId8"/>
    <p:sldId id="263" r:id="rId9"/>
    <p:sldId id="282" r:id="rId10"/>
    <p:sldId id="264" r:id="rId11"/>
    <p:sldId id="281" r:id="rId12"/>
    <p:sldId id="265" r:id="rId13"/>
    <p:sldId id="267" r:id="rId14"/>
    <p:sldId id="266" r:id="rId15"/>
    <p:sldId id="273" r:id="rId16"/>
    <p:sldId id="274" r:id="rId17"/>
    <p:sldId id="275" r:id="rId18"/>
    <p:sldId id="276" r:id="rId19"/>
    <p:sldId id="283" r:id="rId20"/>
    <p:sldId id="280" r:id="rId21"/>
    <p:sldId id="286" r:id="rId22"/>
    <p:sldId id="287"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9112" autoAdjust="0"/>
  </p:normalViewPr>
  <p:slideViewPr>
    <p:cSldViewPr>
      <p:cViewPr varScale="1">
        <p:scale>
          <a:sx n="73" d="100"/>
          <a:sy n="73" d="100"/>
        </p:scale>
        <p:origin x="-3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39F8EBAC-ECFA-402D-AF74-0A96D3BF4DFC}" type="slidenum">
              <a:rPr lang="en-US"/>
              <a:pPr/>
              <a:t>‹#›</a:t>
            </a:fld>
            <a:endParaRPr lang="en-US"/>
          </a:p>
        </p:txBody>
      </p:sp>
    </p:spTree>
    <p:extLst>
      <p:ext uri="{BB962C8B-B14F-4D97-AF65-F5344CB8AC3E}">
        <p14:creationId xmlns:p14="http://schemas.microsoft.com/office/powerpoint/2010/main" val="15041619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440484-5BB3-4211-A141-FA82E0F27EB0}" type="slidenum">
              <a:rPr lang="en-US"/>
              <a:pPr/>
              <a:t>‹#›</a:t>
            </a:fld>
            <a:endParaRPr lang="en-US"/>
          </a:p>
        </p:txBody>
      </p:sp>
    </p:spTree>
    <p:extLst>
      <p:ext uri="{BB962C8B-B14F-4D97-AF65-F5344CB8AC3E}">
        <p14:creationId xmlns:p14="http://schemas.microsoft.com/office/powerpoint/2010/main" val="2550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2AF85B-49B1-46B8-996F-2F0FB1E9915C}" type="slidenum">
              <a:rPr lang="en-US"/>
              <a:pPr/>
              <a:t>‹#›</a:t>
            </a:fld>
            <a:endParaRPr lang="en-US"/>
          </a:p>
        </p:txBody>
      </p:sp>
    </p:spTree>
    <p:extLst>
      <p:ext uri="{BB962C8B-B14F-4D97-AF65-F5344CB8AC3E}">
        <p14:creationId xmlns:p14="http://schemas.microsoft.com/office/powerpoint/2010/main" val="247388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931B63-7EAB-45A0-8580-201E319C3F15}" type="slidenum">
              <a:rPr lang="en-US"/>
              <a:pPr/>
              <a:t>‹#›</a:t>
            </a:fld>
            <a:endParaRPr lang="en-US"/>
          </a:p>
        </p:txBody>
      </p:sp>
    </p:spTree>
    <p:extLst>
      <p:ext uri="{BB962C8B-B14F-4D97-AF65-F5344CB8AC3E}">
        <p14:creationId xmlns:p14="http://schemas.microsoft.com/office/powerpoint/2010/main" val="361788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F9895-C476-4AE4-84FB-074B87C65DB2}" type="slidenum">
              <a:rPr lang="en-US"/>
              <a:pPr/>
              <a:t>‹#›</a:t>
            </a:fld>
            <a:endParaRPr lang="en-US"/>
          </a:p>
        </p:txBody>
      </p:sp>
    </p:spTree>
    <p:extLst>
      <p:ext uri="{BB962C8B-B14F-4D97-AF65-F5344CB8AC3E}">
        <p14:creationId xmlns:p14="http://schemas.microsoft.com/office/powerpoint/2010/main" val="7074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73F49D-D8F8-49D4-AFA5-B4F7E2F9AB95}" type="slidenum">
              <a:rPr lang="en-US"/>
              <a:pPr/>
              <a:t>‹#›</a:t>
            </a:fld>
            <a:endParaRPr lang="en-US"/>
          </a:p>
        </p:txBody>
      </p:sp>
    </p:spTree>
    <p:extLst>
      <p:ext uri="{BB962C8B-B14F-4D97-AF65-F5344CB8AC3E}">
        <p14:creationId xmlns:p14="http://schemas.microsoft.com/office/powerpoint/2010/main" val="132635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4E1215-FC8F-4B32-BD9D-7CB163E76F25}" type="slidenum">
              <a:rPr lang="en-US"/>
              <a:pPr/>
              <a:t>‹#›</a:t>
            </a:fld>
            <a:endParaRPr lang="en-US"/>
          </a:p>
        </p:txBody>
      </p:sp>
    </p:spTree>
    <p:extLst>
      <p:ext uri="{BB962C8B-B14F-4D97-AF65-F5344CB8AC3E}">
        <p14:creationId xmlns:p14="http://schemas.microsoft.com/office/powerpoint/2010/main" val="336995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EF76C8-F855-4E7F-BF6E-DD227D32F81F}" type="slidenum">
              <a:rPr lang="en-US"/>
              <a:pPr/>
              <a:t>‹#›</a:t>
            </a:fld>
            <a:endParaRPr lang="en-US"/>
          </a:p>
        </p:txBody>
      </p:sp>
    </p:spTree>
    <p:extLst>
      <p:ext uri="{BB962C8B-B14F-4D97-AF65-F5344CB8AC3E}">
        <p14:creationId xmlns:p14="http://schemas.microsoft.com/office/powerpoint/2010/main" val="40250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F7154E5-BA5C-4469-B707-E0EFB8038605}" type="slidenum">
              <a:rPr lang="en-US"/>
              <a:pPr/>
              <a:t>‹#›</a:t>
            </a:fld>
            <a:endParaRPr lang="en-US"/>
          </a:p>
        </p:txBody>
      </p:sp>
    </p:spTree>
    <p:extLst>
      <p:ext uri="{BB962C8B-B14F-4D97-AF65-F5344CB8AC3E}">
        <p14:creationId xmlns:p14="http://schemas.microsoft.com/office/powerpoint/2010/main" val="342450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6635CC-BA24-411A-9A9D-F12C7221447A}" type="slidenum">
              <a:rPr lang="en-US"/>
              <a:pPr/>
              <a:t>‹#›</a:t>
            </a:fld>
            <a:endParaRPr lang="en-US"/>
          </a:p>
        </p:txBody>
      </p:sp>
    </p:spTree>
    <p:extLst>
      <p:ext uri="{BB962C8B-B14F-4D97-AF65-F5344CB8AC3E}">
        <p14:creationId xmlns:p14="http://schemas.microsoft.com/office/powerpoint/2010/main" val="222634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17C663-878D-4E4E-A45C-177C8E308609}" type="slidenum">
              <a:rPr lang="en-US"/>
              <a:pPr/>
              <a:t>‹#›</a:t>
            </a:fld>
            <a:endParaRPr lang="en-US"/>
          </a:p>
        </p:txBody>
      </p:sp>
    </p:spTree>
    <p:extLst>
      <p:ext uri="{BB962C8B-B14F-4D97-AF65-F5344CB8AC3E}">
        <p14:creationId xmlns:p14="http://schemas.microsoft.com/office/powerpoint/2010/main" val="202365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B7AA1-01C4-4096-82E2-02E93A484CEC}" type="slidenum">
              <a:rPr lang="en-US"/>
              <a:pPr/>
              <a:t>‹#›</a:t>
            </a:fld>
            <a:endParaRPr lang="en-US"/>
          </a:p>
        </p:txBody>
      </p:sp>
    </p:spTree>
    <p:extLst>
      <p:ext uri="{BB962C8B-B14F-4D97-AF65-F5344CB8AC3E}">
        <p14:creationId xmlns:p14="http://schemas.microsoft.com/office/powerpoint/2010/main" val="156562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303F4077-34EC-4F04-A462-CE765C75FC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96" charset="-128"/>
        </a:defRPr>
      </a:lvl2pPr>
      <a:lvl3pPr algn="ctr" rtl="0" fontAlgn="base">
        <a:spcBef>
          <a:spcPct val="0"/>
        </a:spcBef>
        <a:spcAft>
          <a:spcPct val="0"/>
        </a:spcAft>
        <a:defRPr sz="4400">
          <a:solidFill>
            <a:schemeClr val="tx2"/>
          </a:solidFill>
          <a:latin typeface="Arial" charset="0"/>
          <a:ea typeface="ＭＳ Ｐゴシック" pitchFamily="-96" charset="-128"/>
        </a:defRPr>
      </a:lvl3pPr>
      <a:lvl4pPr algn="ctr" rtl="0" fontAlgn="base">
        <a:spcBef>
          <a:spcPct val="0"/>
        </a:spcBef>
        <a:spcAft>
          <a:spcPct val="0"/>
        </a:spcAft>
        <a:defRPr sz="4400">
          <a:solidFill>
            <a:schemeClr val="tx2"/>
          </a:solidFill>
          <a:latin typeface="Arial" charset="0"/>
          <a:ea typeface="ＭＳ Ｐゴシック" pitchFamily="-96" charset="-128"/>
        </a:defRPr>
      </a:lvl4pPr>
      <a:lvl5pPr algn="ctr" rtl="0" fontAlgn="base">
        <a:spcBef>
          <a:spcPct val="0"/>
        </a:spcBef>
        <a:spcAft>
          <a:spcPct val="0"/>
        </a:spcAft>
        <a:defRPr sz="4400">
          <a:solidFill>
            <a:schemeClr val="tx2"/>
          </a:solidFill>
          <a:latin typeface="Arial" charset="0"/>
          <a:ea typeface="ＭＳ Ｐゴシック" pitchFamily="-96"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6250" y="609600"/>
            <a:ext cx="7772400" cy="1143000"/>
          </a:xfrm>
        </p:spPr>
        <p:txBody>
          <a:bodyPr/>
          <a:lstStyle/>
          <a:p>
            <a:r>
              <a:rPr lang="en-US" sz="7200" b="1" dirty="0"/>
              <a:t>Types of Interactions</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6596062"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Screen shot 2011-03-07 at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867400"/>
            <a:ext cx="946552" cy="84742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761999" y="0"/>
            <a:ext cx="7772400" cy="1143000"/>
          </a:xfrm>
        </p:spPr>
        <p:txBody>
          <a:bodyPr/>
          <a:lstStyle/>
          <a:p>
            <a:r>
              <a:rPr lang="en-US" dirty="0"/>
              <a:t>Physical </a:t>
            </a:r>
            <a:r>
              <a:rPr lang="en-US" dirty="0" smtClean="0"/>
              <a:t>Properties (review)</a:t>
            </a:r>
            <a:endParaRPr lang="en-US" dirty="0"/>
          </a:p>
        </p:txBody>
      </p:sp>
      <p:sp>
        <p:nvSpPr>
          <p:cNvPr id="10244" name="Rectangle 4"/>
          <p:cNvSpPr>
            <a:spLocks noChangeArrowheads="1"/>
          </p:cNvSpPr>
          <p:nvPr/>
        </p:nvSpPr>
        <p:spPr bwMode="auto">
          <a:xfrm>
            <a:off x="304800" y="228600"/>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dirty="0"/>
          </a:p>
        </p:txBody>
      </p:sp>
      <p:sp>
        <p:nvSpPr>
          <p:cNvPr id="10245" name="Rectangle 5"/>
          <p:cNvSpPr>
            <a:spLocks noChangeArrowheads="1"/>
          </p:cNvSpPr>
          <p:nvPr/>
        </p:nvSpPr>
        <p:spPr bwMode="auto">
          <a:xfrm>
            <a:off x="304800" y="1219200"/>
            <a:ext cx="8686799"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wrap="square">
            <a:spAutoFit/>
          </a:bodyPr>
          <a:lstStyle/>
          <a:p>
            <a:pPr marL="342900" indent="-342900">
              <a:buFont typeface="Arial" pitchFamily="34" charset="0"/>
              <a:buChar char="•"/>
            </a:pPr>
            <a:r>
              <a:rPr lang="en-US" dirty="0" smtClean="0"/>
              <a:t>Remember </a:t>
            </a:r>
            <a:r>
              <a:rPr lang="en-US" dirty="0"/>
              <a:t>that physical properties of matter are the properties of matter that can be observed </a:t>
            </a:r>
            <a:r>
              <a:rPr lang="en-US" dirty="0" smtClean="0"/>
              <a:t>or measured WITHOUT changing </a:t>
            </a:r>
            <a:r>
              <a:rPr lang="en-US" dirty="0"/>
              <a:t>the identity of the </a:t>
            </a:r>
            <a:r>
              <a:rPr lang="en-US" dirty="0" smtClean="0"/>
              <a:t>matter. </a:t>
            </a:r>
          </a:p>
          <a:p>
            <a:pPr marL="342900" indent="-342900">
              <a:buFont typeface="Arial" pitchFamily="34" charset="0"/>
              <a:buChar char="•"/>
            </a:pPr>
            <a:endParaRPr lang="en-US" dirty="0" smtClean="0"/>
          </a:p>
          <a:p>
            <a:pPr marL="342900" indent="-342900">
              <a:buFont typeface="Arial" pitchFamily="34" charset="0"/>
              <a:buChar char="•"/>
            </a:pPr>
            <a:r>
              <a:rPr lang="en-US" dirty="0" smtClean="0"/>
              <a:t>Examples of Physical Properties</a:t>
            </a:r>
          </a:p>
          <a:p>
            <a:pPr marL="800100" lvl="1" indent="-342900">
              <a:buFont typeface="Arial" pitchFamily="34" charset="0"/>
              <a:buChar char="•"/>
            </a:pPr>
            <a:r>
              <a:rPr lang="en-US" dirty="0" smtClean="0"/>
              <a:t>Appearance, Texture, Density, Melting and Boiling Point, Appearance, State, Magnetism, and many more</a:t>
            </a:r>
            <a:endParaRPr lang="en-US" dirty="0"/>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32" y="4114800"/>
            <a:ext cx="157886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962" y="4114800"/>
            <a:ext cx="3551238" cy="23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981" y="4114799"/>
            <a:ext cx="2301081" cy="230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Chemical Properties (review)</a:t>
            </a:r>
            <a:endParaRPr lang="en-US" dirty="0"/>
          </a:p>
        </p:txBody>
      </p:sp>
      <p:sp>
        <p:nvSpPr>
          <p:cNvPr id="3" name="Content Placeholder 2"/>
          <p:cNvSpPr>
            <a:spLocks noGrp="1"/>
          </p:cNvSpPr>
          <p:nvPr>
            <p:ph idx="1"/>
          </p:nvPr>
        </p:nvSpPr>
        <p:spPr>
          <a:xfrm>
            <a:off x="304800" y="1219200"/>
            <a:ext cx="8153400" cy="4114800"/>
          </a:xfrm>
        </p:spPr>
        <p:txBody>
          <a:bodyPr/>
          <a:lstStyle/>
          <a:p>
            <a:r>
              <a:rPr lang="en-US" dirty="0" smtClean="0"/>
              <a:t>Chemical properties describe a substance based on its ability to change into a new substance with different properties</a:t>
            </a:r>
            <a:endParaRPr lang="en-US" dirty="0"/>
          </a:p>
          <a:p>
            <a:endParaRPr lang="en-US" dirty="0" smtClean="0"/>
          </a:p>
          <a:p>
            <a:r>
              <a:rPr lang="en-US" dirty="0" smtClean="0"/>
              <a:t>Examples of Chemical Properties</a:t>
            </a:r>
          </a:p>
          <a:p>
            <a:pPr lvl="2"/>
            <a:r>
              <a:rPr lang="en-US" dirty="0" smtClean="0"/>
              <a:t>Flammability, Reactivity with other matter, such as water, acids, or oxygen</a:t>
            </a:r>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4876800"/>
            <a:ext cx="2466973" cy="184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5774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91049"/>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26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Screen shot 2011-03-07 a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3438"/>
            <a:ext cx="3124200" cy="2671762"/>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5"/>
          <p:cNvSpPr>
            <a:spLocks noChangeArrowheads="1"/>
          </p:cNvSpPr>
          <p:nvPr/>
        </p:nvSpPr>
        <p:spPr bwMode="auto">
          <a:xfrm>
            <a:off x="228600" y="3657600"/>
            <a:ext cx="8686800" cy="301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Suppose you were sawing a log. </a:t>
            </a:r>
            <a:r>
              <a:rPr lang="en-US">
                <a:solidFill>
                  <a:srgbClr val="000000"/>
                </a:solidFill>
              </a:rPr>
              <a:t>The interacting objects are the saw blade and a log. Is this a chemical interaction (results in new material) or a physical interaction (does not result in new material)? To answer this question, you need to compare the properties of the original materials (saw blade and log) and the properties of the materials after the interaction (saw blade and sawdust). </a:t>
            </a:r>
            <a:r>
              <a:rPr lang="en-US" i="1">
                <a:solidFill>
                  <a:srgbClr val="000000"/>
                </a:solidFill>
              </a:rPr>
              <a:t>What physical properties change? Do chemical properties of the saw or of the wood change?</a:t>
            </a:r>
            <a:endParaRPr lang="en-US">
              <a:solidFill>
                <a:srgbClr val="000000"/>
              </a:solidFill>
            </a:endParaRPr>
          </a:p>
        </p:txBody>
      </p:sp>
      <p:pic>
        <p:nvPicPr>
          <p:cNvPr id="11270" name="Picture 6" descr="Screen shot 2011-03-07 a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788" y="152400"/>
            <a:ext cx="5343762" cy="335280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
          <p:cNvSpPr>
            <a:spLocks noChangeArrowheads="1"/>
          </p:cNvSpPr>
          <p:nvPr/>
        </p:nvSpPr>
        <p:spPr bwMode="auto">
          <a:xfrm>
            <a:off x="304800" y="228600"/>
            <a:ext cx="289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a:t>Sawing Interaction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0-#ppt_w/2"/>
                                          </p:val>
                                        </p:tav>
                                        <p:tav tm="100000">
                                          <p:val>
                                            <p:strVal val="#ppt_x"/>
                                          </p:val>
                                        </p:tav>
                                      </p:tavLst>
                                    </p:anim>
                                    <p:anim calcmode="lin" valueType="num">
                                      <p:cBhvr additive="base">
                                        <p:cTn id="8"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81038" y="508000"/>
            <a:ext cx="292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a:t>Tearing Interaction</a:t>
            </a:r>
            <a:endParaRPr lang="en-US"/>
          </a:p>
        </p:txBody>
      </p:sp>
      <p:pic>
        <p:nvPicPr>
          <p:cNvPr id="13317" name="Picture 5" descr="tearing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9975"/>
            <a:ext cx="5486400" cy="4035425"/>
          </a:xfrm>
          <a:prstGeom prst="rect">
            <a:avLst/>
          </a:prstGeom>
          <a:noFill/>
          <a:extLst>
            <a:ext uri="{909E8E84-426E-40DD-AFC4-6F175D3DCCD1}">
              <a14:hiddenFill xmlns:a14="http://schemas.microsoft.com/office/drawing/2010/main">
                <a:solidFill>
                  <a:srgbClr val="FFFFFF"/>
                </a:solidFill>
              </a14:hiddenFill>
            </a:ext>
          </a:extLst>
        </p:spPr>
      </p:pic>
      <p:sp>
        <p:nvSpPr>
          <p:cNvPr id="13318" name="Rectangle 6"/>
          <p:cNvSpPr>
            <a:spLocks noChangeArrowheads="1"/>
          </p:cNvSpPr>
          <p:nvPr/>
        </p:nvSpPr>
        <p:spPr bwMode="auto">
          <a:xfrm>
            <a:off x="6172200" y="508000"/>
            <a:ext cx="2743200"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t>Do the physical properties of the original sheet change? Do the chemical properties of the original sheet and the 2 </a:t>
            </a:r>
            <a:r>
              <a:rPr lang="en-US" dirty="0" smtClean="0"/>
              <a:t>pieces of torn paper </a:t>
            </a:r>
            <a:r>
              <a:rPr lang="en-US" dirty="0"/>
              <a:t>change? </a:t>
            </a:r>
          </a:p>
        </p:txBody>
      </p:sp>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593" y="4648200"/>
            <a:ext cx="1742569"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2667000" cy="208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xfrm>
            <a:off x="685800" y="609600"/>
            <a:ext cx="7772400" cy="1143000"/>
          </a:xfrm>
        </p:spPr>
        <p:txBody>
          <a:bodyPr/>
          <a:lstStyle/>
          <a:p>
            <a:r>
              <a:rPr lang="en-US" dirty="0" smtClean="0"/>
              <a:t>What do you think</a:t>
            </a:r>
            <a:endParaRPr lang="en-US" dirty="0"/>
          </a:p>
        </p:txBody>
      </p:sp>
      <p:sp>
        <p:nvSpPr>
          <p:cNvPr id="12292" name="Rectangle 4"/>
          <p:cNvSpPr>
            <a:spLocks noChangeArrowheads="1"/>
          </p:cNvSpPr>
          <p:nvPr/>
        </p:nvSpPr>
        <p:spPr bwMode="auto">
          <a:xfrm>
            <a:off x="304800" y="1905000"/>
            <a:ext cx="84582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smtClean="0"/>
              <a:t>Is the sawing interaction physical or chemical?</a:t>
            </a:r>
          </a:p>
          <a:p>
            <a:endParaRPr lang="en-US" dirty="0"/>
          </a:p>
          <a:p>
            <a:endParaRPr lang="en-US" dirty="0" smtClean="0"/>
          </a:p>
          <a:p>
            <a:r>
              <a:rPr lang="en-US" dirty="0" smtClean="0"/>
              <a:t>Is the tearing interaction physical or chemical?</a:t>
            </a:r>
            <a:endParaRPr lang="en-US" dirty="0"/>
          </a:p>
        </p:txBody>
      </p:sp>
      <p:sp>
        <p:nvSpPr>
          <p:cNvPr id="12293" name="Rectangle 5"/>
          <p:cNvSpPr>
            <a:spLocks noChangeArrowheads="1"/>
          </p:cNvSpPr>
          <p:nvPr/>
        </p:nvSpPr>
        <p:spPr bwMode="auto">
          <a:xfrm>
            <a:off x="381000" y="3962400"/>
            <a:ext cx="84582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a:t>What evidence from </a:t>
            </a:r>
            <a:r>
              <a:rPr lang="en-US" sz="2800" dirty="0" smtClean="0"/>
              <a:t>both examples suggests that these were both </a:t>
            </a:r>
            <a:r>
              <a:rPr lang="en-US" sz="2800" i="1" u="sng" dirty="0"/>
              <a:t>physical </a:t>
            </a:r>
            <a:r>
              <a:rPr lang="en-US" sz="2800" dirty="0" smtClean="0"/>
              <a:t>interactions?</a:t>
            </a:r>
          </a:p>
          <a:p>
            <a:endParaRPr lang="en-US" sz="2800" dirty="0"/>
          </a:p>
        </p:txBody>
      </p:sp>
      <p:sp>
        <p:nvSpPr>
          <p:cNvPr id="2" name="TextBox 1"/>
          <p:cNvSpPr txBox="1"/>
          <p:nvPr/>
        </p:nvSpPr>
        <p:spPr>
          <a:xfrm>
            <a:off x="685800" y="5347395"/>
            <a:ext cx="7924800" cy="1200329"/>
          </a:xfrm>
          <a:prstGeom prst="rect">
            <a:avLst/>
          </a:prstGeom>
          <a:noFill/>
        </p:spPr>
        <p:txBody>
          <a:bodyPr wrap="square" rtlCol="0">
            <a:spAutoFit/>
          </a:bodyPr>
          <a:lstStyle/>
          <a:p>
            <a:pPr marL="457200" indent="-457200">
              <a:buFont typeface="Wingdings" pitchFamily="2" charset="2"/>
              <a:buChar char="ü"/>
            </a:pPr>
            <a:r>
              <a:rPr lang="en-US" b="1" dirty="0" smtClean="0">
                <a:solidFill>
                  <a:srgbClr val="FF0000"/>
                </a:solidFill>
              </a:rPr>
              <a:t>Correct</a:t>
            </a:r>
            <a:r>
              <a:rPr lang="en-US" dirty="0" smtClean="0"/>
              <a:t> – Nothing NEW was created from the interaction, just a different shape and size of the wood and paper. </a:t>
            </a:r>
            <a:r>
              <a:rPr lang="en-US" dirty="0"/>
              <a:t>T</a:t>
            </a:r>
            <a:r>
              <a:rPr lang="en-US" dirty="0" smtClean="0"/>
              <a:t>he original material is still the same.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2">
                                            <p:txEl>
                                              <p:pRg st="3" end="3"/>
                                            </p:txEl>
                                          </p:spTgt>
                                        </p:tgtEl>
                                        <p:attrNameLst>
                                          <p:attrName>style.visibility</p:attrName>
                                        </p:attrNameLst>
                                      </p:cBhvr>
                                      <p:to>
                                        <p:strVal val="visible"/>
                                      </p:to>
                                    </p:set>
                                    <p:animEffect transition="in" filter="fade">
                                      <p:cBhvr>
                                        <p:cTn id="11" dur="500"/>
                                        <p:tgtEl>
                                          <p:spTgt spid="1229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3">
                                            <p:txEl>
                                              <p:pRg st="0" end="0"/>
                                            </p:txEl>
                                          </p:spTgt>
                                        </p:tgtEl>
                                        <p:attrNameLst>
                                          <p:attrName>style.visibility</p:attrName>
                                        </p:attrNameLst>
                                      </p:cBhvr>
                                      <p:to>
                                        <p:strVal val="visible"/>
                                      </p:to>
                                    </p:set>
                                    <p:animEffect transition="in" filter="fade">
                                      <p:cBhvr>
                                        <p:cTn id="16" dur="500"/>
                                        <p:tgtEl>
                                          <p:spTgt spid="122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tacid-in-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342" y="2416174"/>
            <a:ext cx="4031457" cy="3070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0050" y="152400"/>
            <a:ext cx="8229600" cy="1143000"/>
          </a:xfrm>
        </p:spPr>
        <p:txBody>
          <a:bodyPr/>
          <a:lstStyle/>
          <a:p>
            <a:r>
              <a:rPr lang="en-US" dirty="0" smtClean="0"/>
              <a:t>Now consider these interactions</a:t>
            </a:r>
            <a:endParaRPr lang="en-US" dirty="0"/>
          </a:p>
        </p:txBody>
      </p:sp>
      <p:sp>
        <p:nvSpPr>
          <p:cNvPr id="3" name="Text Placeholder 2"/>
          <p:cNvSpPr>
            <a:spLocks noGrp="1"/>
          </p:cNvSpPr>
          <p:nvPr>
            <p:ph type="body" idx="1"/>
          </p:nvPr>
        </p:nvSpPr>
        <p:spPr>
          <a:xfrm>
            <a:off x="393076" y="1295400"/>
            <a:ext cx="4040188" cy="639762"/>
          </a:xfrm>
        </p:spPr>
        <p:txBody>
          <a:bodyPr/>
          <a:lstStyle/>
          <a:p>
            <a:pPr algn="ctr"/>
            <a:r>
              <a:rPr lang="en-US" dirty="0" smtClean="0"/>
              <a:t>Adding salt to water</a:t>
            </a:r>
            <a:endParaRPr lang="en-US" dirty="0"/>
          </a:p>
        </p:txBody>
      </p:sp>
      <p:sp>
        <p:nvSpPr>
          <p:cNvPr id="8" name="Text Placeholder 7"/>
          <p:cNvSpPr>
            <a:spLocks noGrp="1"/>
          </p:cNvSpPr>
          <p:nvPr>
            <p:ph type="body" sz="quarter" idx="3"/>
          </p:nvPr>
        </p:nvSpPr>
        <p:spPr/>
        <p:txBody>
          <a:bodyPr/>
          <a:lstStyle/>
          <a:p>
            <a:pPr algn="ctr"/>
            <a:r>
              <a:rPr lang="en-US" dirty="0" smtClean="0"/>
              <a:t>Adding Alka-Seltzer tablets to water</a:t>
            </a:r>
            <a:endParaRPr lang="en-US" dirty="0"/>
          </a:p>
        </p:txBody>
      </p:sp>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68574"/>
            <a:ext cx="3607141" cy="29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4495800" y="304800"/>
            <a:ext cx="4343400" cy="341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buFont typeface="Arial" pitchFamily="34" charset="0"/>
              <a:buChar char="•"/>
            </a:pPr>
            <a:r>
              <a:rPr lang="en-US" dirty="0"/>
              <a:t>When salt is dissolved in </a:t>
            </a:r>
            <a:r>
              <a:rPr lang="en-US" dirty="0" smtClean="0"/>
              <a:t>water, is the solution a mixture or a single substance? </a:t>
            </a:r>
          </a:p>
          <a:p>
            <a:pPr marL="342900" indent="-342900">
              <a:buFont typeface="Arial" pitchFamily="34" charset="0"/>
              <a:buChar char="•"/>
            </a:pPr>
            <a:r>
              <a:rPr lang="en-US" i="1" dirty="0" smtClean="0"/>
              <a:t>What </a:t>
            </a:r>
            <a:r>
              <a:rPr lang="en-US" i="1" dirty="0"/>
              <a:t>happened to the solid salt? </a:t>
            </a:r>
            <a:endParaRPr lang="en-US" i="1" dirty="0" smtClean="0"/>
          </a:p>
          <a:p>
            <a:pPr marL="342900" indent="-342900">
              <a:buFont typeface="Arial" pitchFamily="34" charset="0"/>
              <a:buChar char="•"/>
            </a:pPr>
            <a:r>
              <a:rPr lang="en-US" i="1" dirty="0" smtClean="0"/>
              <a:t>Can you get the original materials back with another interaction?</a:t>
            </a:r>
            <a:endParaRPr lang="en-US" dirty="0"/>
          </a:p>
        </p:txBody>
      </p:sp>
      <p:sp>
        <p:nvSpPr>
          <p:cNvPr id="20486" name="Rectangle 6"/>
          <p:cNvSpPr>
            <a:spLocks noChangeArrowheads="1"/>
          </p:cNvSpPr>
          <p:nvPr/>
        </p:nvSpPr>
        <p:spPr bwMode="auto">
          <a:xfrm>
            <a:off x="762000" y="4094163"/>
            <a:ext cx="79248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5100" dirty="0"/>
              <a:t>Is this a chemical or a physical interaction?</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3607141" cy="29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xEl>
                                              <p:pRg st="1" end="1"/>
                                            </p:txEl>
                                          </p:spTgt>
                                        </p:tgtEl>
                                        <p:attrNameLst>
                                          <p:attrName>style.visibility</p:attrName>
                                        </p:attrNameLst>
                                      </p:cBhvr>
                                      <p:to>
                                        <p:strVal val="visible"/>
                                      </p:to>
                                    </p:set>
                                    <p:animEffect transition="in" filter="fade">
                                      <p:cBhvr>
                                        <p:cTn id="7" dur="500"/>
                                        <p:tgtEl>
                                          <p:spTgt spid="204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5">
                                            <p:txEl>
                                              <p:pRg st="2" end="2"/>
                                            </p:txEl>
                                          </p:spTgt>
                                        </p:tgtEl>
                                        <p:attrNameLst>
                                          <p:attrName>style.visibility</p:attrName>
                                        </p:attrNameLst>
                                      </p:cBhvr>
                                      <p:to>
                                        <p:strVal val="visible"/>
                                      </p:to>
                                    </p:set>
                                    <p:animEffect transition="in" filter="fade">
                                      <p:cBhvr>
                                        <p:cTn id="12" dur="500"/>
                                        <p:tgtEl>
                                          <p:spTgt spid="204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6">
                                            <p:txEl>
                                              <p:pRg st="0" end="0"/>
                                            </p:txEl>
                                          </p:spTgt>
                                        </p:tgtEl>
                                        <p:attrNameLst>
                                          <p:attrName>style.visibility</p:attrName>
                                        </p:attrNameLst>
                                      </p:cBhvr>
                                      <p:to>
                                        <p:strVal val="visible"/>
                                      </p:to>
                                    </p:set>
                                    <p:animEffect transition="in" filter="fade">
                                      <p:cBhvr>
                                        <p:cTn id="17" dur="500"/>
                                        <p:tgtEl>
                                          <p:spTgt spid="20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381000" y="304800"/>
            <a:ext cx="84582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t>When you put the </a:t>
            </a:r>
            <a:r>
              <a:rPr lang="en-US" dirty="0" smtClean="0"/>
              <a:t>Alka-Seltzer tablet </a:t>
            </a:r>
            <a:r>
              <a:rPr lang="en-US" dirty="0"/>
              <a:t>in the water, it will </a:t>
            </a:r>
            <a:r>
              <a:rPr lang="en-US" i="1" dirty="0"/>
              <a:t>disappear</a:t>
            </a:r>
            <a:r>
              <a:rPr lang="en-US" dirty="0"/>
              <a:t>. The mixture will bubble, </a:t>
            </a:r>
            <a:r>
              <a:rPr lang="en-US" i="1" dirty="0"/>
              <a:t>making a gas</a:t>
            </a:r>
            <a:r>
              <a:rPr lang="en-US" dirty="0"/>
              <a:t> called carbon dioxide. The liquid left in the flask will </a:t>
            </a:r>
            <a:r>
              <a:rPr lang="en-US" i="1" dirty="0"/>
              <a:t>taste sour and have a sharp smell</a:t>
            </a:r>
            <a:r>
              <a:rPr lang="en-US" dirty="0"/>
              <a:t>. </a:t>
            </a:r>
            <a:endParaRPr lang="en-US" dirty="0" smtClean="0"/>
          </a:p>
        </p:txBody>
      </p:sp>
      <p:sp>
        <p:nvSpPr>
          <p:cNvPr id="21508" name="Rectangle 4"/>
          <p:cNvSpPr>
            <a:spLocks noChangeArrowheads="1"/>
          </p:cNvSpPr>
          <p:nvPr/>
        </p:nvSpPr>
        <p:spPr bwMode="auto">
          <a:xfrm>
            <a:off x="307181" y="2971800"/>
            <a:ext cx="3962400"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5100" dirty="0"/>
              <a:t>Is this a chemical or a physical interaction?</a:t>
            </a:r>
          </a:p>
        </p:txBody>
      </p:sp>
      <p:pic>
        <p:nvPicPr>
          <p:cNvPr id="7" name="Picture 6" descr="Antacid-in-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170" y="2416174"/>
            <a:ext cx="4331629" cy="3298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762" y="2133600"/>
            <a:ext cx="3805238" cy="461665"/>
          </a:xfrm>
          <a:prstGeom prst="rect">
            <a:avLst/>
          </a:prstGeom>
          <a:noFill/>
        </p:spPr>
        <p:txBody>
          <a:bodyPr wrap="square" rtlCol="0">
            <a:spAutoFit/>
          </a:bodyPr>
          <a:lstStyle/>
          <a:p>
            <a:pPr marL="342900" indent="-342900">
              <a:buFont typeface="Arial" pitchFamily="34" charset="0"/>
              <a:buChar char="•"/>
            </a:pPr>
            <a:r>
              <a:rPr lang="en-US" dirty="0" smtClean="0"/>
              <a:t>Is there anything NEW?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barn(inVertical)">
                                      <p:cBhvr>
                                        <p:cTn id="12" dur="500"/>
                                        <p:tgtEl>
                                          <p:spTgt spid="21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52400" y="304800"/>
            <a:ext cx="88392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t>Because it is sometimes difficult to determine if an interaction is chemical or physical, chemists often use another piece of evidence to decide. The evidence is how easy it is to </a:t>
            </a:r>
            <a:r>
              <a:rPr lang="en-US" b="1" dirty="0"/>
              <a:t>reverse the interaction </a:t>
            </a:r>
            <a:r>
              <a:rPr lang="en-US" dirty="0"/>
              <a:t>(get the original substances back) with another </a:t>
            </a:r>
            <a:r>
              <a:rPr lang="en-US" i="1" dirty="0"/>
              <a:t>physical</a:t>
            </a:r>
            <a:r>
              <a:rPr lang="en-US" dirty="0"/>
              <a:t> interaction. </a:t>
            </a:r>
          </a:p>
        </p:txBody>
      </p:sp>
      <p:pic>
        <p:nvPicPr>
          <p:cNvPr id="22533" name="Picture 5" descr="Antacid-in-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97767"/>
            <a:ext cx="2743200" cy="2360611"/>
          </a:xfrm>
          <a:prstGeom prst="rect">
            <a:avLst/>
          </a:prstGeom>
          <a:noFill/>
          <a:extLst>
            <a:ext uri="{909E8E84-426E-40DD-AFC4-6F175D3DCCD1}">
              <a14:hiddenFill xmlns:a14="http://schemas.microsoft.com/office/drawing/2010/main">
                <a:solidFill>
                  <a:srgbClr val="FFFFFF"/>
                </a:solidFill>
              </a14:hiddenFill>
            </a:ext>
          </a:extLst>
        </p:spPr>
      </p:pic>
      <p:sp>
        <p:nvSpPr>
          <p:cNvPr id="22534" name="Rectangle 6"/>
          <p:cNvSpPr>
            <a:spLocks noChangeArrowheads="1"/>
          </p:cNvSpPr>
          <p:nvPr/>
        </p:nvSpPr>
        <p:spPr bwMode="auto">
          <a:xfrm>
            <a:off x="3424238" y="3873955"/>
            <a:ext cx="5161133"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t>Most chemical interactions </a:t>
            </a:r>
            <a:r>
              <a:rPr lang="en-US" i="1" dirty="0"/>
              <a:t>cannot be reversed with a physical interaction. </a:t>
            </a:r>
            <a:r>
              <a:rPr lang="en-US" dirty="0"/>
              <a:t>If you dissolved the </a:t>
            </a:r>
            <a:r>
              <a:rPr lang="en-US" dirty="0" smtClean="0"/>
              <a:t>Alka-Seltzer tablet </a:t>
            </a:r>
            <a:r>
              <a:rPr lang="en-US" dirty="0"/>
              <a:t>in water and collected all of the gas, and put the carbon dioxide gas and the liquid together, would you get the original </a:t>
            </a:r>
            <a:r>
              <a:rPr lang="en-US" dirty="0" smtClean="0"/>
              <a:t>tablets back</a:t>
            </a:r>
            <a:r>
              <a:rPr lang="en-US" dirty="0"/>
              <a:t>?</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20" y="2334531"/>
            <a:ext cx="1793080" cy="145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2505678"/>
            <a:ext cx="5445919" cy="830997"/>
          </a:xfrm>
          <a:prstGeom prst="rect">
            <a:avLst/>
          </a:prstGeom>
          <a:noFill/>
        </p:spPr>
        <p:txBody>
          <a:bodyPr wrap="square" rtlCol="0">
            <a:spAutoFit/>
          </a:bodyPr>
          <a:lstStyle/>
          <a:p>
            <a:r>
              <a:rPr lang="en-US" dirty="0" smtClean="0"/>
              <a:t>Can the dissolved salt be removed from the 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fade">
                                      <p:cBhvr>
                                        <p:cTn id="15" dur="500"/>
                                        <p:tgtEl>
                                          <p:spTgt spid="225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4"/>
                                        </p:tgtEl>
                                        <p:attrNameLst>
                                          <p:attrName>style.visibility</p:attrName>
                                        </p:attrNameLst>
                                      </p:cBhvr>
                                      <p:to>
                                        <p:strVal val="visible"/>
                                      </p:to>
                                    </p:set>
                                    <p:animEffect transition="in" filter="fade">
                                      <p:cBhvr>
                                        <p:cTn id="18"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343202"/>
            <a:ext cx="6324600" cy="790397"/>
          </a:xfrm>
        </p:spPr>
        <p:txBody>
          <a:bodyPr/>
          <a:lstStyle/>
          <a:p>
            <a:pPr algn="l"/>
            <a:r>
              <a:rPr lang="en-US" dirty="0">
                <a:solidFill>
                  <a:srgbClr val="FF0000"/>
                </a:solidFill>
              </a:rPr>
              <a:t>2</a:t>
            </a:r>
            <a:r>
              <a:rPr lang="en-US" dirty="0" smtClean="0">
                <a:solidFill>
                  <a:srgbClr val="FF0000"/>
                </a:solidFill>
              </a:rPr>
              <a:t>. Types of Interactions</a:t>
            </a:r>
            <a:endParaRPr lang="en-US" dirty="0">
              <a:solidFill>
                <a:srgbClr val="FF0000"/>
              </a:solidFill>
            </a:endParaRPr>
          </a:p>
        </p:txBody>
      </p:sp>
      <p:pic>
        <p:nvPicPr>
          <p:cNvPr id="9" name="Picture 5" descr="Screen shot 2011-03-07 at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5059932" cy="385891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writing-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95600"/>
            <a:ext cx="1828800" cy="197621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0525" y="173770"/>
            <a:ext cx="8220075" cy="830997"/>
          </a:xfrm>
          <a:prstGeom prst="rect">
            <a:avLst/>
          </a:prstGeom>
          <a:noFill/>
          <a:ln>
            <a:solidFill>
              <a:srgbClr val="FF0000"/>
            </a:solidFill>
          </a:ln>
        </p:spPr>
        <p:txBody>
          <a:bodyPr wrap="square" rtlCol="0">
            <a:spAutoFit/>
          </a:bodyPr>
          <a:lstStyle/>
          <a:p>
            <a:r>
              <a:rPr lang="en-US" dirty="0" smtClean="0"/>
              <a:t>Draw this table in your notebook on page 81 after your definition of “Product”. Label it as evidence #2</a:t>
            </a:r>
            <a:endParaRPr lang="en-US" dirty="0"/>
          </a:p>
        </p:txBody>
      </p:sp>
    </p:spTree>
    <p:extLst>
      <p:ext uri="{BB962C8B-B14F-4D97-AF65-F5344CB8AC3E}">
        <p14:creationId xmlns:p14="http://schemas.microsoft.com/office/powerpoint/2010/main" val="1957599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304800" y="150167"/>
            <a:ext cx="8534400" cy="701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sz="3000" b="1" dirty="0" smtClean="0"/>
          </a:p>
          <a:p>
            <a:endParaRPr lang="en-US" sz="3000" b="1" dirty="0"/>
          </a:p>
          <a:p>
            <a:r>
              <a:rPr lang="en-US" sz="3000" b="1" dirty="0" smtClean="0"/>
              <a:t>                                                      </a:t>
            </a:r>
          </a:p>
          <a:p>
            <a:r>
              <a:rPr lang="en-US" sz="3000" b="1" dirty="0"/>
              <a:t> </a:t>
            </a:r>
            <a:r>
              <a:rPr lang="en-US" sz="3000" b="1" dirty="0" smtClean="0"/>
              <a:t>                                                    </a:t>
            </a:r>
            <a:r>
              <a:rPr lang="en-US" sz="3000" b="1" dirty="0" smtClean="0"/>
              <a:t>Today’s Date</a:t>
            </a:r>
            <a:endParaRPr lang="en-US" sz="3000" b="1" dirty="0"/>
          </a:p>
          <a:p>
            <a:r>
              <a:rPr lang="en-US" sz="3000" b="1" dirty="0"/>
              <a:t>Focus Questions:</a:t>
            </a:r>
          </a:p>
          <a:p>
            <a:r>
              <a:rPr lang="en-US" sz="3000" b="1" dirty="0"/>
              <a:t>1. What are the two main types of interactions?</a:t>
            </a:r>
          </a:p>
          <a:p>
            <a:endParaRPr lang="en-US" sz="3000" b="1" dirty="0"/>
          </a:p>
          <a:p>
            <a:r>
              <a:rPr lang="en-US" sz="3000" b="1" dirty="0" smtClean="0"/>
              <a:t>Evidence: </a:t>
            </a:r>
            <a:r>
              <a:rPr lang="en-US" sz="3000" b="1" dirty="0" smtClean="0"/>
              <a:t>1. Vocabulary</a:t>
            </a:r>
          </a:p>
          <a:p>
            <a:endParaRPr lang="en-US" sz="3000" b="1" dirty="0"/>
          </a:p>
          <a:p>
            <a:r>
              <a:rPr lang="en-US" sz="3000" b="1" dirty="0" smtClean="0">
                <a:solidFill>
                  <a:srgbClr val="FF0000"/>
                </a:solidFill>
              </a:rPr>
              <a:t>Interaction</a:t>
            </a:r>
            <a:r>
              <a:rPr lang="en-US" sz="3000" b="1" dirty="0" smtClean="0"/>
              <a:t>: When two objects act on or influence each other and their actions cause an </a:t>
            </a:r>
            <a:r>
              <a:rPr lang="en-US" sz="3000" b="1" dirty="0" smtClean="0"/>
              <a:t>effect</a:t>
            </a:r>
          </a:p>
          <a:p>
            <a:endParaRPr lang="en-US" sz="3000" b="1" dirty="0" smtClean="0"/>
          </a:p>
          <a:p>
            <a:endParaRPr lang="en-US" sz="3000" dirty="0"/>
          </a:p>
        </p:txBody>
      </p:sp>
      <p:pic>
        <p:nvPicPr>
          <p:cNvPr id="3079" name="Picture 7" descr="writing-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25" y="2896820"/>
            <a:ext cx="14097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376237"/>
            <a:ext cx="2647950" cy="1015663"/>
          </a:xfrm>
          <a:prstGeom prst="rect">
            <a:avLst/>
          </a:prstGeom>
        </p:spPr>
        <p:txBody>
          <a:bodyPr wrap="square">
            <a:spAutoFit/>
          </a:bodyPr>
          <a:lstStyle/>
          <a:p>
            <a:r>
              <a:rPr lang="en-US" sz="3000" b="1" dirty="0">
                <a:solidFill>
                  <a:srgbClr val="000000"/>
                </a:solidFill>
              </a:rPr>
              <a:t>Types of Interactions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So what is the difference?</a:t>
            </a:r>
            <a:endParaRPr lang="en-US" dirty="0"/>
          </a:p>
        </p:txBody>
      </p:sp>
      <p:sp>
        <p:nvSpPr>
          <p:cNvPr id="4" name="Text Placeholder 3"/>
          <p:cNvSpPr>
            <a:spLocks noGrp="1"/>
          </p:cNvSpPr>
          <p:nvPr>
            <p:ph type="body" idx="1"/>
          </p:nvPr>
        </p:nvSpPr>
        <p:spPr>
          <a:xfrm>
            <a:off x="4679949" y="1295400"/>
            <a:ext cx="4040188" cy="944562"/>
          </a:xfrm>
        </p:spPr>
        <p:txBody>
          <a:bodyPr/>
          <a:lstStyle/>
          <a:p>
            <a:r>
              <a:rPr lang="en-US" sz="2800" dirty="0" smtClean="0"/>
              <a:t>Physical Interactions</a:t>
            </a:r>
          </a:p>
          <a:p>
            <a:pPr algn="ctr"/>
            <a:r>
              <a:rPr lang="en-US" b="0" dirty="0" smtClean="0"/>
              <a:t>(Physical Change)</a:t>
            </a:r>
            <a:endParaRPr lang="en-US" b="0" dirty="0"/>
          </a:p>
        </p:txBody>
      </p:sp>
      <p:sp>
        <p:nvSpPr>
          <p:cNvPr id="5" name="Content Placeholder 4"/>
          <p:cNvSpPr>
            <a:spLocks noGrp="1"/>
          </p:cNvSpPr>
          <p:nvPr>
            <p:ph sz="half" idx="2"/>
          </p:nvPr>
        </p:nvSpPr>
        <p:spPr>
          <a:xfrm>
            <a:off x="4953000" y="2332037"/>
            <a:ext cx="4040188" cy="4530725"/>
          </a:xfrm>
        </p:spPr>
        <p:txBody>
          <a:bodyPr/>
          <a:lstStyle/>
          <a:p>
            <a:r>
              <a:rPr lang="en-US" b="1" dirty="0" smtClean="0"/>
              <a:t>NO NEW substance </a:t>
            </a:r>
            <a:r>
              <a:rPr lang="en-US" dirty="0" smtClean="0"/>
              <a:t>is created after interaction</a:t>
            </a:r>
            <a:endParaRPr lang="en-US" b="1" dirty="0" smtClean="0"/>
          </a:p>
          <a:p>
            <a:r>
              <a:rPr lang="en-US" b="1" dirty="0" smtClean="0">
                <a:solidFill>
                  <a:srgbClr val="FF0000"/>
                </a:solidFill>
              </a:rPr>
              <a:t>Does not change the physical identity </a:t>
            </a:r>
            <a:r>
              <a:rPr lang="en-US" dirty="0" smtClean="0">
                <a:solidFill>
                  <a:srgbClr val="FF0000"/>
                </a:solidFill>
              </a:rPr>
              <a:t>of the original material</a:t>
            </a:r>
          </a:p>
          <a:p>
            <a:r>
              <a:rPr lang="en-US" b="1" dirty="0" smtClean="0">
                <a:solidFill>
                  <a:srgbClr val="FF0000"/>
                </a:solidFill>
              </a:rPr>
              <a:t>Can be reversed </a:t>
            </a:r>
            <a:r>
              <a:rPr lang="en-US" dirty="0" smtClean="0">
                <a:solidFill>
                  <a:srgbClr val="FF0000"/>
                </a:solidFill>
              </a:rPr>
              <a:t>with another physical interaction</a:t>
            </a:r>
          </a:p>
          <a:p>
            <a:r>
              <a:rPr lang="en-US" b="1" dirty="0" smtClean="0">
                <a:solidFill>
                  <a:srgbClr val="FF0000"/>
                </a:solidFill>
              </a:rPr>
              <a:t>Examples</a:t>
            </a:r>
            <a:r>
              <a:rPr lang="en-US" dirty="0" smtClean="0">
                <a:solidFill>
                  <a:srgbClr val="FF0000"/>
                </a:solidFill>
              </a:rPr>
              <a:t>: Melting ice cream, sawing wood, boiling water</a:t>
            </a:r>
            <a:endParaRPr lang="en-US" dirty="0">
              <a:solidFill>
                <a:srgbClr val="FF0000"/>
              </a:solidFill>
            </a:endParaRPr>
          </a:p>
        </p:txBody>
      </p:sp>
      <p:sp>
        <p:nvSpPr>
          <p:cNvPr id="6" name="Text Placeholder 5"/>
          <p:cNvSpPr>
            <a:spLocks noGrp="1"/>
          </p:cNvSpPr>
          <p:nvPr>
            <p:ph type="body" sz="quarter" idx="3"/>
          </p:nvPr>
        </p:nvSpPr>
        <p:spPr>
          <a:xfrm>
            <a:off x="381000" y="1600200"/>
            <a:ext cx="4041775" cy="685800"/>
          </a:xfrm>
        </p:spPr>
        <p:txBody>
          <a:bodyPr/>
          <a:lstStyle/>
          <a:p>
            <a:r>
              <a:rPr lang="en-US" sz="2800" dirty="0" smtClean="0"/>
              <a:t>Chemical Interactions</a:t>
            </a:r>
          </a:p>
          <a:p>
            <a:pPr algn="ctr"/>
            <a:r>
              <a:rPr lang="en-US" b="0" dirty="0" smtClean="0"/>
              <a:t>(Chemical Change)</a:t>
            </a:r>
            <a:endParaRPr lang="en-US" b="0" dirty="0"/>
          </a:p>
        </p:txBody>
      </p:sp>
      <p:sp>
        <p:nvSpPr>
          <p:cNvPr id="7" name="Content Placeholder 6"/>
          <p:cNvSpPr>
            <a:spLocks noGrp="1"/>
          </p:cNvSpPr>
          <p:nvPr>
            <p:ph sz="quarter" idx="4"/>
          </p:nvPr>
        </p:nvSpPr>
        <p:spPr>
          <a:xfrm>
            <a:off x="533400" y="2362200"/>
            <a:ext cx="4419600" cy="3951288"/>
          </a:xfrm>
        </p:spPr>
        <p:txBody>
          <a:bodyPr/>
          <a:lstStyle/>
          <a:p>
            <a:r>
              <a:rPr lang="en-US" dirty="0" smtClean="0"/>
              <a:t>At least one </a:t>
            </a:r>
            <a:r>
              <a:rPr lang="en-US" b="1" dirty="0" smtClean="0"/>
              <a:t>NEW  substance </a:t>
            </a:r>
            <a:r>
              <a:rPr lang="en-US" dirty="0" smtClean="0"/>
              <a:t>is created</a:t>
            </a:r>
          </a:p>
          <a:p>
            <a:r>
              <a:rPr lang="en-US" b="1" dirty="0" smtClean="0">
                <a:solidFill>
                  <a:srgbClr val="FF0000"/>
                </a:solidFill>
              </a:rPr>
              <a:t>New substance(s)</a:t>
            </a:r>
            <a:r>
              <a:rPr lang="en-US" dirty="0" smtClean="0">
                <a:solidFill>
                  <a:srgbClr val="FF0000"/>
                </a:solidFill>
              </a:rPr>
              <a:t> have a different set of properties from the original properties</a:t>
            </a:r>
          </a:p>
          <a:p>
            <a:r>
              <a:rPr lang="en-US" b="1" dirty="0" smtClean="0">
                <a:solidFill>
                  <a:srgbClr val="FF0000"/>
                </a:solidFill>
              </a:rPr>
              <a:t>Cannot be reversed </a:t>
            </a:r>
            <a:r>
              <a:rPr lang="en-US" dirty="0" smtClean="0">
                <a:solidFill>
                  <a:srgbClr val="FF0000"/>
                </a:solidFill>
              </a:rPr>
              <a:t>with another physical interaction</a:t>
            </a:r>
          </a:p>
          <a:p>
            <a:r>
              <a:rPr lang="en-US" b="1" dirty="0" smtClean="0">
                <a:solidFill>
                  <a:srgbClr val="FF0000"/>
                </a:solidFill>
              </a:rPr>
              <a:t>Examples</a:t>
            </a:r>
            <a:r>
              <a:rPr lang="en-US" dirty="0" smtClean="0">
                <a:solidFill>
                  <a:srgbClr val="FF0000"/>
                </a:solidFill>
              </a:rPr>
              <a:t>: Burning wood, Alka-Seltzer and water, Rusting </a:t>
            </a:r>
          </a:p>
          <a:p>
            <a:endParaRPr lang="en-US" dirty="0"/>
          </a:p>
        </p:txBody>
      </p:sp>
      <p:sp>
        <p:nvSpPr>
          <p:cNvPr id="3" name="TextBox 2"/>
          <p:cNvSpPr txBox="1"/>
          <p:nvPr/>
        </p:nvSpPr>
        <p:spPr>
          <a:xfrm>
            <a:off x="990600" y="762000"/>
            <a:ext cx="7086600" cy="461665"/>
          </a:xfrm>
          <a:prstGeom prst="rect">
            <a:avLst/>
          </a:prstGeom>
          <a:noFill/>
        </p:spPr>
        <p:txBody>
          <a:bodyPr wrap="square" rtlCol="0">
            <a:spAutoFit/>
          </a:bodyPr>
          <a:lstStyle/>
          <a:p>
            <a:r>
              <a:rPr lang="en-US" dirty="0" smtClean="0">
                <a:solidFill>
                  <a:srgbClr val="FF0000"/>
                </a:solidFill>
              </a:rPr>
              <a:t>(record the red text under the table you just drew</a:t>
            </a:r>
            <a:endParaRPr lang="en-US" dirty="0">
              <a:solidFill>
                <a:srgbClr val="FF0000"/>
              </a:solidFill>
            </a:endParaRPr>
          </a:p>
        </p:txBody>
      </p:sp>
    </p:spTree>
    <p:extLst>
      <p:ext uri="{BB962C8B-B14F-4D97-AF65-F5344CB8AC3E}">
        <p14:creationId xmlns:p14="http://schemas.microsoft.com/office/powerpoint/2010/main" val="3071063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038"/>
            <a:ext cx="2667000" cy="1096962"/>
          </a:xfrm>
        </p:spPr>
        <p:txBody>
          <a:bodyPr/>
          <a:lstStyle/>
          <a:p>
            <a:r>
              <a:rPr lang="en-US" dirty="0" smtClean="0"/>
              <a:t>Next…</a:t>
            </a:r>
            <a:endParaRPr lang="en-US" dirty="0"/>
          </a:p>
        </p:txBody>
      </p:sp>
      <p:sp>
        <p:nvSpPr>
          <p:cNvPr id="7" name="Content Placeholder 6"/>
          <p:cNvSpPr>
            <a:spLocks noGrp="1"/>
          </p:cNvSpPr>
          <p:nvPr>
            <p:ph sz="half" idx="2"/>
          </p:nvPr>
        </p:nvSpPr>
        <p:spPr>
          <a:xfrm>
            <a:off x="304800" y="1371600"/>
            <a:ext cx="4040188" cy="3951288"/>
          </a:xfrm>
        </p:spPr>
        <p:txBody>
          <a:bodyPr/>
          <a:lstStyle/>
          <a:p>
            <a:r>
              <a:rPr lang="en-US" sz="3200" dirty="0" smtClean="0">
                <a:solidFill>
                  <a:srgbClr val="FF0000"/>
                </a:solidFill>
              </a:rPr>
              <a:t>Complete</a:t>
            </a:r>
            <a:r>
              <a:rPr lang="en-US" sz="3200" dirty="0" smtClean="0"/>
              <a:t> the “Physical and Chemical Change” worksheet – front and back</a:t>
            </a:r>
          </a:p>
          <a:p>
            <a:pPr lvl="1"/>
            <a:r>
              <a:rPr lang="en-US" sz="2800" dirty="0" smtClean="0"/>
              <a:t>Get </a:t>
            </a:r>
            <a:r>
              <a:rPr lang="en-US" sz="2800" dirty="0" smtClean="0">
                <a:solidFill>
                  <a:srgbClr val="FF0000"/>
                </a:solidFill>
              </a:rPr>
              <a:t>stamped</a:t>
            </a:r>
            <a:r>
              <a:rPr lang="en-US" sz="2800" dirty="0" smtClean="0"/>
              <a:t> by Mr. B when completed</a:t>
            </a:r>
          </a:p>
          <a:p>
            <a:pPr lvl="1"/>
            <a:r>
              <a:rPr lang="en-US" sz="2800" dirty="0" smtClean="0"/>
              <a:t>Tape it on page 80 when completed</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324350" cy="55435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81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If you have time…</a:t>
            </a:r>
            <a:endParaRPr lang="en-US" dirty="0"/>
          </a:p>
        </p:txBody>
      </p:sp>
      <p:sp>
        <p:nvSpPr>
          <p:cNvPr id="8" name="Content Placeholder 7"/>
          <p:cNvSpPr>
            <a:spLocks noGrp="1"/>
          </p:cNvSpPr>
          <p:nvPr>
            <p:ph idx="1"/>
          </p:nvPr>
        </p:nvSpPr>
        <p:spPr>
          <a:xfrm>
            <a:off x="685800" y="1828800"/>
            <a:ext cx="5486400" cy="4114800"/>
          </a:xfrm>
        </p:spPr>
        <p:txBody>
          <a:bodyPr/>
          <a:lstStyle/>
          <a:p>
            <a:r>
              <a:rPr lang="en-US" dirty="0" smtClean="0">
                <a:solidFill>
                  <a:srgbClr val="FF0000"/>
                </a:solidFill>
              </a:rPr>
              <a:t>Watch</a:t>
            </a:r>
            <a:r>
              <a:rPr lang="en-US" dirty="0" smtClean="0"/>
              <a:t> the Brain Pop video</a:t>
            </a:r>
          </a:p>
          <a:p>
            <a:pPr lvl="1"/>
            <a:r>
              <a:rPr lang="en-US" dirty="0" smtClean="0"/>
              <a:t>It explains how scientist know how many atoms are in a sample of a substance.</a:t>
            </a:r>
          </a:p>
          <a:p>
            <a:pPr marL="457200" lvl="1" indent="0">
              <a:buNone/>
            </a:pP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62200"/>
            <a:ext cx="2590800" cy="300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bwMode="auto">
          <a:xfrm>
            <a:off x="2581274" y="3768298"/>
            <a:ext cx="3200400" cy="1676400"/>
          </a:xfrm>
          <a:prstGeom prst="rightArrow">
            <a:avLst/>
          </a:prstGeom>
          <a:ln>
            <a:solidFill>
              <a:srgbClr val="FF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0" name="TextBox 9"/>
          <p:cNvSpPr txBox="1"/>
          <p:nvPr/>
        </p:nvSpPr>
        <p:spPr>
          <a:xfrm>
            <a:off x="2743200" y="4191000"/>
            <a:ext cx="2819400" cy="830997"/>
          </a:xfrm>
          <a:prstGeom prst="rect">
            <a:avLst/>
          </a:prstGeom>
          <a:noFill/>
        </p:spPr>
        <p:txBody>
          <a:bodyPr wrap="square" rtlCol="0">
            <a:spAutoFit/>
          </a:bodyPr>
          <a:lstStyle/>
          <a:p>
            <a:r>
              <a:rPr lang="en-US" dirty="0" smtClean="0"/>
              <a:t>Go to the app and watch “Moles”</a:t>
            </a:r>
            <a:endParaRPr lang="en-US" dirty="0"/>
          </a:p>
        </p:txBody>
      </p:sp>
    </p:spTree>
    <p:extLst>
      <p:ext uri="{BB962C8B-B14F-4D97-AF65-F5344CB8AC3E}">
        <p14:creationId xmlns:p14="http://schemas.microsoft.com/office/powerpoint/2010/main" val="14016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Evidence of Interactions</a:t>
            </a:r>
            <a:endParaRPr lang="en-US" dirty="0"/>
          </a:p>
        </p:txBody>
      </p:sp>
      <p:sp>
        <p:nvSpPr>
          <p:cNvPr id="3" name="Content Placeholder 2"/>
          <p:cNvSpPr>
            <a:spLocks noGrp="1"/>
          </p:cNvSpPr>
          <p:nvPr>
            <p:ph idx="1"/>
          </p:nvPr>
        </p:nvSpPr>
        <p:spPr>
          <a:xfrm>
            <a:off x="838200" y="2133600"/>
            <a:ext cx="8305800" cy="3163669"/>
          </a:xfrm>
        </p:spPr>
        <p:txBody>
          <a:bodyPr numCol="2"/>
          <a:lstStyle/>
          <a:p>
            <a:pPr lvl="1"/>
            <a:r>
              <a:rPr lang="en-US" dirty="0" smtClean="0"/>
              <a:t>Color/Pattern</a:t>
            </a:r>
          </a:p>
          <a:p>
            <a:pPr lvl="1"/>
            <a:r>
              <a:rPr lang="en-US" dirty="0" smtClean="0"/>
              <a:t>Motion</a:t>
            </a:r>
          </a:p>
          <a:p>
            <a:pPr lvl="1"/>
            <a:r>
              <a:rPr lang="en-US" dirty="0" smtClean="0"/>
              <a:t>Location/Position</a:t>
            </a:r>
          </a:p>
          <a:p>
            <a:pPr lvl="1"/>
            <a:r>
              <a:rPr lang="en-US" dirty="0" smtClean="0"/>
              <a:t>Sound</a:t>
            </a:r>
          </a:p>
          <a:p>
            <a:pPr lvl="1"/>
            <a:r>
              <a:rPr lang="en-US" dirty="0" smtClean="0"/>
              <a:t>Shape/Size/Length</a:t>
            </a:r>
          </a:p>
          <a:p>
            <a:pPr lvl="1"/>
            <a:endParaRPr lang="en-US" dirty="0" smtClean="0"/>
          </a:p>
          <a:p>
            <a:pPr lvl="1"/>
            <a:endParaRPr lang="en-US" dirty="0" smtClean="0"/>
          </a:p>
          <a:p>
            <a:pPr lvl="1"/>
            <a:r>
              <a:rPr lang="en-US" dirty="0" smtClean="0"/>
              <a:t>Light</a:t>
            </a:r>
            <a:endParaRPr lang="en-US" dirty="0"/>
          </a:p>
          <a:p>
            <a:pPr lvl="1"/>
            <a:r>
              <a:rPr lang="en-US" dirty="0" smtClean="0"/>
              <a:t>Texture</a:t>
            </a:r>
          </a:p>
          <a:p>
            <a:pPr lvl="1"/>
            <a:r>
              <a:rPr lang="en-US" dirty="0" smtClean="0"/>
              <a:t>Smell</a:t>
            </a:r>
          </a:p>
          <a:p>
            <a:pPr lvl="1"/>
            <a:r>
              <a:rPr lang="en-US" dirty="0" smtClean="0"/>
              <a:t>Color</a:t>
            </a:r>
          </a:p>
          <a:p>
            <a:pPr lvl="1"/>
            <a:r>
              <a:rPr lang="en-US" dirty="0" smtClean="0"/>
              <a:t>Temperature</a:t>
            </a:r>
          </a:p>
          <a:p>
            <a:pPr lvl="1"/>
            <a:r>
              <a:rPr lang="en-US" dirty="0" smtClean="0"/>
              <a:t>Awesomeness</a:t>
            </a:r>
            <a:endParaRPr lang="en-US" dirty="0"/>
          </a:p>
        </p:txBody>
      </p:sp>
      <p:sp>
        <p:nvSpPr>
          <p:cNvPr id="5" name="TextBox 4"/>
          <p:cNvSpPr txBox="1"/>
          <p:nvPr/>
        </p:nvSpPr>
        <p:spPr>
          <a:xfrm>
            <a:off x="2286000" y="1306294"/>
            <a:ext cx="4724400" cy="646331"/>
          </a:xfrm>
          <a:prstGeom prst="rect">
            <a:avLst/>
          </a:prstGeom>
          <a:noFill/>
        </p:spPr>
        <p:txBody>
          <a:bodyPr wrap="square" rtlCol="0">
            <a:spAutoFit/>
          </a:bodyPr>
          <a:lstStyle/>
          <a:p>
            <a:r>
              <a:rPr lang="en-US" sz="3600" dirty="0" smtClean="0"/>
              <a:t>Any change in…</a:t>
            </a:r>
            <a:endParaRPr lang="en-US" sz="3600" dirty="0"/>
          </a:p>
        </p:txBody>
      </p:sp>
      <p:sp>
        <p:nvSpPr>
          <p:cNvPr id="6" name="TextBox 5"/>
          <p:cNvSpPr txBox="1"/>
          <p:nvPr/>
        </p:nvSpPr>
        <p:spPr>
          <a:xfrm>
            <a:off x="671512" y="5334000"/>
            <a:ext cx="7848600" cy="1200329"/>
          </a:xfrm>
          <a:prstGeom prst="rect">
            <a:avLst/>
          </a:prstGeom>
          <a:noFill/>
        </p:spPr>
        <p:txBody>
          <a:bodyPr wrap="square" rtlCol="0">
            <a:spAutoFit/>
          </a:bodyPr>
          <a:lstStyle/>
          <a:p>
            <a:pPr algn="ctr"/>
            <a:r>
              <a:rPr lang="en-US" sz="3600" dirty="0" smtClean="0"/>
              <a:t>**explains </a:t>
            </a:r>
            <a:r>
              <a:rPr lang="en-US" sz="3600" dirty="0" smtClean="0"/>
              <a:t>that there was an interaction between two objects</a:t>
            </a:r>
            <a:endParaRPr lang="en-US" sz="3600" dirty="0"/>
          </a:p>
        </p:txBody>
      </p:sp>
    </p:spTree>
    <p:extLst>
      <p:ext uri="{BB962C8B-B14F-4D97-AF65-F5344CB8AC3E}">
        <p14:creationId xmlns:p14="http://schemas.microsoft.com/office/powerpoint/2010/main" val="101459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04800" y="304800"/>
            <a:ext cx="8534400" cy="301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200"/>
              <a:t>Chemists discovered that it is more useful to describe interactions of matter by defining 2 broad categories of interactions. These categories are based on the </a:t>
            </a:r>
            <a:r>
              <a:rPr lang="en-US" sz="3200" i="1"/>
              <a:t>results of the interaction </a:t>
            </a:r>
            <a:r>
              <a:rPr lang="en-US" sz="3200"/>
              <a:t>rather than what is required for the interaction.</a:t>
            </a:r>
          </a:p>
        </p:txBody>
      </p:sp>
      <p:pic>
        <p:nvPicPr>
          <p:cNvPr id="6149" name="Picture 5" descr="Screen shot 2011-03-07 a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71800"/>
            <a:ext cx="4749800" cy="3622675"/>
          </a:xfrm>
          <a:prstGeom prst="rect">
            <a:avLst/>
          </a:prstGeom>
          <a:noFill/>
          <a:extLst>
            <a:ext uri="{909E8E84-426E-40DD-AFC4-6F175D3DCCD1}">
              <a14:hiddenFill xmlns:a14="http://schemas.microsoft.com/office/drawing/2010/main">
                <a:solidFill>
                  <a:srgbClr val="FFFFFF"/>
                </a:solidFill>
              </a14:hiddenFill>
            </a:ext>
          </a:extLst>
        </p:spPr>
      </p:pic>
      <p:sp>
        <p:nvSpPr>
          <p:cNvPr id="6150" name="AutoShape 6"/>
          <p:cNvSpPr>
            <a:spLocks noChangeArrowheads="1"/>
          </p:cNvSpPr>
          <p:nvPr/>
        </p:nvSpPr>
        <p:spPr bwMode="auto">
          <a:xfrm>
            <a:off x="1905000" y="5638800"/>
            <a:ext cx="1143000" cy="838200"/>
          </a:xfrm>
          <a:prstGeom prst="rightArrow">
            <a:avLst>
              <a:gd name="adj1" fmla="val 50000"/>
              <a:gd name="adj2" fmla="val 34091"/>
            </a:avLst>
          </a:prstGeom>
          <a:solidFill>
            <a:srgbClr val="FF0000"/>
          </a:solidFill>
          <a:ln w="9525">
            <a:solidFill>
              <a:schemeClr val="tx1"/>
            </a:solidFill>
            <a:miter lim="800000"/>
            <a:headEnd/>
            <a:tailEnd/>
          </a:ln>
        </p:spPr>
        <p:txBody>
          <a:bodyPr wrap="none" anchor="ctr"/>
          <a:lstStyle/>
          <a:p>
            <a:endParaRPr lang="en-US"/>
          </a:p>
        </p:txBody>
      </p:sp>
      <p:sp>
        <p:nvSpPr>
          <p:cNvPr id="6151" name="AutoShape 7"/>
          <p:cNvSpPr>
            <a:spLocks noChangeArrowheads="1"/>
          </p:cNvSpPr>
          <p:nvPr/>
        </p:nvSpPr>
        <p:spPr bwMode="auto">
          <a:xfrm>
            <a:off x="4876800" y="5562600"/>
            <a:ext cx="1143000" cy="838200"/>
          </a:xfrm>
          <a:prstGeom prst="rightArrow">
            <a:avLst>
              <a:gd name="adj1" fmla="val 50000"/>
              <a:gd name="adj2" fmla="val 34091"/>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500" fill="hold"/>
                                        <p:tgtEl>
                                          <p:spTgt spid="6150"/>
                                        </p:tgtEl>
                                        <p:attrNameLst>
                                          <p:attrName>ppt_x</p:attrName>
                                        </p:attrNameLst>
                                      </p:cBhvr>
                                      <p:tavLst>
                                        <p:tav tm="0">
                                          <p:val>
                                            <p:strVal val="#ppt_x"/>
                                          </p:val>
                                        </p:tav>
                                        <p:tav tm="100000">
                                          <p:val>
                                            <p:strVal val="#ppt_x"/>
                                          </p:val>
                                        </p:tav>
                                      </p:tavLst>
                                    </p:anim>
                                    <p:anim calcmode="lin" valueType="num">
                                      <p:cBhvr additive="base">
                                        <p:cTn id="12"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r>
              <a:rPr lang="en-US" sz="6100" b="1" dirty="0" smtClean="0"/>
              <a:t>Vocabulary (cont.)</a:t>
            </a:r>
            <a:endParaRPr lang="en-US" dirty="0"/>
          </a:p>
        </p:txBody>
      </p:sp>
      <p:sp>
        <p:nvSpPr>
          <p:cNvPr id="7171" name="Rectangle 3"/>
          <p:cNvSpPr>
            <a:spLocks noChangeArrowheads="1"/>
          </p:cNvSpPr>
          <p:nvPr/>
        </p:nvSpPr>
        <p:spPr bwMode="auto">
          <a:xfrm>
            <a:off x="304800" y="1524000"/>
            <a:ext cx="8534400" cy="56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4500" dirty="0">
                <a:solidFill>
                  <a:srgbClr val="FF0000"/>
                </a:solidFill>
              </a:rPr>
              <a:t>Physical Interactions </a:t>
            </a:r>
            <a:r>
              <a:rPr lang="en-US" sz="4500" dirty="0" smtClean="0"/>
              <a:t>-</a:t>
            </a:r>
            <a:r>
              <a:rPr lang="en-US" sz="4500" dirty="0" smtClean="0">
                <a:solidFill>
                  <a:srgbClr val="FF0000"/>
                </a:solidFill>
              </a:rPr>
              <a:t> </a:t>
            </a:r>
            <a:r>
              <a:rPr lang="en-US" sz="4500" dirty="0" smtClean="0"/>
              <a:t>any </a:t>
            </a:r>
            <a:r>
              <a:rPr lang="en-US" sz="4500" dirty="0"/>
              <a:t>type of interaction that does NOT result in any new materials.</a:t>
            </a:r>
            <a:endParaRPr lang="en-US" sz="3200" dirty="0"/>
          </a:p>
          <a:p>
            <a:endParaRPr lang="en-US" sz="4500" dirty="0" smtClean="0">
              <a:solidFill>
                <a:srgbClr val="FF0000"/>
              </a:solidFill>
            </a:endParaRPr>
          </a:p>
          <a:p>
            <a:r>
              <a:rPr lang="en-US" sz="4500" dirty="0" smtClean="0">
                <a:solidFill>
                  <a:srgbClr val="FF0000"/>
                </a:solidFill>
              </a:rPr>
              <a:t>Chemical Interactions</a:t>
            </a:r>
            <a:r>
              <a:rPr lang="en-US" sz="4500" dirty="0"/>
              <a:t> </a:t>
            </a:r>
            <a:r>
              <a:rPr lang="en-US" sz="4500" dirty="0" smtClean="0"/>
              <a:t>- </a:t>
            </a:r>
            <a:r>
              <a:rPr lang="en-US" sz="4500" dirty="0" smtClean="0"/>
              <a:t>any </a:t>
            </a:r>
            <a:r>
              <a:rPr lang="en-US" sz="4500" dirty="0"/>
              <a:t>type of interaction that results in at least one new material.</a:t>
            </a:r>
          </a:p>
          <a:p>
            <a:endParaRPr lang="en-US" sz="4500" dirty="0"/>
          </a:p>
        </p:txBody>
      </p:sp>
      <p:pic>
        <p:nvPicPr>
          <p:cNvPr id="7173" name="Picture 5" descr="writing-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1749" y="762000"/>
            <a:ext cx="987451"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5943600" cy="1143000"/>
          </a:xfrm>
        </p:spPr>
        <p:txBody>
          <a:bodyPr/>
          <a:lstStyle/>
          <a:p>
            <a:r>
              <a:rPr lang="en-US" dirty="0" smtClean="0"/>
              <a:t>Watch This Brain Pop Video</a:t>
            </a:r>
            <a:endParaRPr lang="en-US" dirty="0"/>
          </a:p>
        </p:txBody>
      </p:sp>
      <p:sp>
        <p:nvSpPr>
          <p:cNvPr id="3" name="Content Placeholder 2"/>
          <p:cNvSpPr>
            <a:spLocks noGrp="1"/>
          </p:cNvSpPr>
          <p:nvPr>
            <p:ph idx="1"/>
          </p:nvPr>
        </p:nvSpPr>
        <p:spPr>
          <a:xfrm>
            <a:off x="685800" y="1981200"/>
            <a:ext cx="8077200" cy="4114800"/>
          </a:xfrm>
        </p:spPr>
        <p:txBody>
          <a:bodyPr/>
          <a:lstStyle/>
          <a:p>
            <a:pPr marL="0" indent="0">
              <a:buNone/>
            </a:pPr>
            <a:r>
              <a:rPr lang="en-US" dirty="0" smtClean="0"/>
              <a:t>Go to the Brain Pop App and </a:t>
            </a:r>
            <a:r>
              <a:rPr lang="en-US" dirty="0" smtClean="0">
                <a:solidFill>
                  <a:srgbClr val="0070C0"/>
                </a:solidFill>
              </a:rPr>
              <a:t>watch</a:t>
            </a:r>
          </a:p>
          <a:p>
            <a:pPr marL="0" indent="0">
              <a:buNone/>
            </a:pPr>
            <a:r>
              <a:rPr lang="en-US" dirty="0" smtClean="0"/>
              <a:t>“</a:t>
            </a:r>
            <a:r>
              <a:rPr lang="en-US" dirty="0" smtClean="0">
                <a:solidFill>
                  <a:srgbClr val="0070C0"/>
                </a:solidFill>
              </a:rPr>
              <a:t>Conservation of Mass</a:t>
            </a:r>
            <a:r>
              <a:rPr lang="en-US" dirty="0" smtClean="0"/>
              <a:t>” video</a:t>
            </a:r>
          </a:p>
          <a:p>
            <a:pPr marL="857250" lvl="1" indent="-457200">
              <a:buFontTx/>
              <a:buChar char="-"/>
            </a:pPr>
            <a:r>
              <a:rPr lang="en-US" dirty="0" smtClean="0"/>
              <a:t>Record the definition for the following words:</a:t>
            </a:r>
          </a:p>
          <a:p>
            <a:pPr marL="1257300" lvl="2" indent="-457200">
              <a:buFontTx/>
              <a:buChar char="-"/>
            </a:pPr>
            <a:r>
              <a:rPr lang="en-US" dirty="0" smtClean="0">
                <a:solidFill>
                  <a:srgbClr val="FF0000"/>
                </a:solidFill>
              </a:rPr>
              <a:t>Law of Conservation of Mass</a:t>
            </a:r>
          </a:p>
          <a:p>
            <a:pPr marL="1257300" lvl="2" indent="-457200">
              <a:buFontTx/>
              <a:buChar char="-"/>
            </a:pPr>
            <a:r>
              <a:rPr lang="en-US" dirty="0" smtClean="0">
                <a:solidFill>
                  <a:srgbClr val="FF0000"/>
                </a:solidFill>
              </a:rPr>
              <a:t>Reactant</a:t>
            </a:r>
          </a:p>
          <a:p>
            <a:pPr marL="1257300" lvl="2" indent="-457200">
              <a:buFontTx/>
              <a:buChar char="-"/>
            </a:pPr>
            <a:r>
              <a:rPr lang="en-US" dirty="0" smtClean="0">
                <a:solidFill>
                  <a:srgbClr val="FF0000"/>
                </a:solidFill>
              </a:rPr>
              <a:t>Product</a:t>
            </a:r>
          </a:p>
          <a:p>
            <a:pPr marL="457200" indent="-457200">
              <a:buFontTx/>
              <a:buChar char="-"/>
            </a:pPr>
            <a:r>
              <a:rPr lang="en-US" dirty="0" smtClean="0">
                <a:solidFill>
                  <a:srgbClr val="FF0000"/>
                </a:solidFill>
              </a:rPr>
              <a:t>Take the quiz and record your first quiz score on page 81 in your notes.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876" y="152400"/>
            <a:ext cx="16545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5410200" y="1066800"/>
            <a:ext cx="10668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323540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533400" y="152400"/>
            <a:ext cx="8229600" cy="649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i="1" dirty="0">
                <a:solidFill>
                  <a:srgbClr val="000000"/>
                </a:solidFill>
                <a:latin typeface="Helvetica" pitchFamily="-96" charset="0"/>
              </a:rPr>
              <a:t>It was Mother’s Day, so Carlos and Isabel decided to cook lunch for their mother. Isabel first made a cake from a mix. She broke two raw eggs into the mix and added water. She put the cake dough in the oven to bake. Then she used a mixer to whip some cream for a frothy topping. Meanwhile, Carlos boiled an egg and cut up some vegetables and cheese for a salad</a:t>
            </a:r>
            <a:r>
              <a:rPr lang="en-US" sz="2000" i="1" dirty="0" smtClean="0">
                <a:solidFill>
                  <a:srgbClr val="000000"/>
                </a:solidFill>
                <a:latin typeface="Helvetica" pitchFamily="-96" charset="0"/>
              </a:rPr>
              <a:t>. They </a:t>
            </a:r>
            <a:r>
              <a:rPr lang="en-US" sz="2000" i="1" dirty="0">
                <a:solidFill>
                  <a:srgbClr val="000000"/>
                </a:solidFill>
                <a:latin typeface="Helvetica" pitchFamily="-96" charset="0"/>
              </a:rPr>
              <a:t>decided to make and cook some hamburger patties and broil some French fries for lunch. When the French fries were a golden brown and the meat patties were no longer red and completely cooked, they called their parents. Carlos put ice cubes in four glasses of water, and they all sat down to eat. After the meal, they were ready for tea and dessert. Isabel boiled some water and poured it into the teapot with the tea bags. Almost everything was ready, but she couldn’t find the milk. Carlos searched and found the milk carton on the kitchen counter behind the mixing bowl. They had left it out earlier in the day. It smelled sour and had already started to curdle. But all was not lost! They mixed some of the whipped cream into their tea. Later, the scraps were placed in the garbage. But some things were added to the compost heap in the backyard. Papa washed the dishes in steaming hot water and Carlos dried them. While their food digested, they watched TV. The entire family agreed that they had enjoyed their lunch.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Identify the many…</a:t>
            </a:r>
            <a:endParaRPr lang="en-US" dirty="0"/>
          </a:p>
        </p:txBody>
      </p:sp>
      <p:sp>
        <p:nvSpPr>
          <p:cNvPr id="9219" name="Rectangle 3"/>
          <p:cNvSpPr>
            <a:spLocks noGrp="1" noChangeArrowheads="1"/>
          </p:cNvSpPr>
          <p:nvPr>
            <p:ph type="body" idx="1"/>
          </p:nvPr>
        </p:nvSpPr>
        <p:spPr/>
        <p:txBody>
          <a:bodyPr/>
          <a:lstStyle/>
          <a:p>
            <a:pPr>
              <a:lnSpc>
                <a:spcPct val="90000"/>
              </a:lnSpc>
            </a:pPr>
            <a:r>
              <a:rPr lang="en-US" sz="4600" dirty="0"/>
              <a:t>There are many interactions in this story. Which are </a:t>
            </a:r>
            <a:r>
              <a:rPr lang="en-US" sz="4600" dirty="0">
                <a:solidFill>
                  <a:srgbClr val="0070C0"/>
                </a:solidFill>
              </a:rPr>
              <a:t>chemical interactions</a:t>
            </a:r>
            <a:r>
              <a:rPr lang="en-US" sz="4600" dirty="0"/>
              <a:t>? Which are </a:t>
            </a:r>
            <a:r>
              <a:rPr lang="en-US" sz="4600" dirty="0">
                <a:solidFill>
                  <a:srgbClr val="FF0000"/>
                </a:solidFill>
              </a:rPr>
              <a:t>physical interactions</a:t>
            </a:r>
            <a:r>
              <a:rPr lang="en-US" sz="4600" dirty="0"/>
              <a:t>? What is your evidence?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33400" y="166686"/>
            <a:ext cx="8229600" cy="649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i="1" dirty="0">
                <a:solidFill>
                  <a:srgbClr val="000000"/>
                </a:solidFill>
                <a:latin typeface="Helvetica" pitchFamily="-96" charset="0"/>
              </a:rPr>
              <a:t>It was Mother’s Day, so Carlos and Isabel decided to cook lunch for their mother. Isabel first made a cake from a mix. She broke two raw eggs into the mix and added water. She put the cake dough in the oven to bake. Then she used a mixer to whip some cream for a frothy topping. Meanwhile, Carlos boiled an egg and cut up some vegetables and cheese for a salad</a:t>
            </a:r>
            <a:r>
              <a:rPr lang="en-US" sz="2000" i="1" dirty="0" smtClean="0">
                <a:solidFill>
                  <a:srgbClr val="000000"/>
                </a:solidFill>
                <a:latin typeface="Helvetica" pitchFamily="-96" charset="0"/>
              </a:rPr>
              <a:t>. They </a:t>
            </a:r>
            <a:r>
              <a:rPr lang="en-US" sz="2000" i="1" dirty="0">
                <a:solidFill>
                  <a:srgbClr val="000000"/>
                </a:solidFill>
                <a:latin typeface="Helvetica" pitchFamily="-96" charset="0"/>
              </a:rPr>
              <a:t>decided to make and cook some hamburger patties and broil some French fries for lunch. When the French fries were a golden brown and the meat patties were no longer red and completely cooked, they called their parents. Carlos put ice cubes in four glasses of water, and they all sat down to eat. After the meal, they were ready for tea and dessert. Isabel boiled some water and poured it into the teapot with the tea bags. Almost everything was ready, but she couldn’t find the milk. Carlos searched and found the milk carton on the kitchen counter behind the mixing bowl. They had left it out earlier in the day. It smelled sour and had already started to curdle. But all was not lost! They mixed some of the whipped cream into their tea. Later, the scraps were placed in the garbage. But some things were added to the compost heap in the backyard. Papa washed the dishes in steaming hot water and Carlos dried them. While their food digested, they watched TV. The entire family agreed that they had enjoyed their lunch.</a:t>
            </a:r>
          </a:p>
        </p:txBody>
      </p:sp>
      <p:sp>
        <p:nvSpPr>
          <p:cNvPr id="8197" name="Rectangle 5"/>
          <p:cNvSpPr>
            <a:spLocks noChangeArrowheads="1"/>
          </p:cNvSpPr>
          <p:nvPr/>
        </p:nvSpPr>
        <p:spPr bwMode="auto">
          <a:xfrm>
            <a:off x="533400" y="185736"/>
            <a:ext cx="8229600" cy="649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i="1" dirty="0">
                <a:solidFill>
                  <a:srgbClr val="000000"/>
                </a:solidFill>
                <a:latin typeface="Helvetica" pitchFamily="-96" charset="0"/>
              </a:rPr>
              <a:t>It was Mother’s Day, so Carlos and Isabel decided to cook lunch for their mother. Isabel first made a cake from a mix. </a:t>
            </a:r>
            <a:r>
              <a:rPr lang="en-US" sz="2000" i="1" dirty="0">
                <a:solidFill>
                  <a:srgbClr val="FF0000"/>
                </a:solidFill>
                <a:latin typeface="Helvetica" pitchFamily="-96" charset="0"/>
              </a:rPr>
              <a:t>She broke two raw eggs into the mix and added water.</a:t>
            </a:r>
            <a:r>
              <a:rPr lang="en-US" sz="2000" i="1" dirty="0">
                <a:solidFill>
                  <a:srgbClr val="000000"/>
                </a:solidFill>
                <a:latin typeface="Helvetica" pitchFamily="-96" charset="0"/>
              </a:rPr>
              <a:t> She put the </a:t>
            </a:r>
            <a:r>
              <a:rPr lang="en-US" sz="2000" i="1" dirty="0">
                <a:solidFill>
                  <a:srgbClr val="0070C0"/>
                </a:solidFill>
                <a:latin typeface="Helvetica" pitchFamily="-96" charset="0"/>
              </a:rPr>
              <a:t>cake dough in the oven to bake</a:t>
            </a:r>
            <a:r>
              <a:rPr lang="en-US" sz="2000" i="1" dirty="0">
                <a:solidFill>
                  <a:srgbClr val="000000"/>
                </a:solidFill>
                <a:latin typeface="Helvetica" pitchFamily="-96" charset="0"/>
              </a:rPr>
              <a:t>. Then she </a:t>
            </a:r>
            <a:r>
              <a:rPr lang="en-US" sz="2000" i="1" dirty="0">
                <a:solidFill>
                  <a:srgbClr val="FF0000"/>
                </a:solidFill>
                <a:latin typeface="Helvetica" pitchFamily="-96" charset="0"/>
              </a:rPr>
              <a:t>used a mixer to whip some cream for a frothy topping</a:t>
            </a:r>
            <a:r>
              <a:rPr lang="en-US" sz="2000" i="1" dirty="0">
                <a:solidFill>
                  <a:srgbClr val="000000"/>
                </a:solidFill>
                <a:latin typeface="Helvetica" pitchFamily="-96" charset="0"/>
              </a:rPr>
              <a:t>. Meanwhile, </a:t>
            </a:r>
            <a:r>
              <a:rPr lang="en-US" sz="2000" i="1" dirty="0">
                <a:solidFill>
                  <a:srgbClr val="0070C0"/>
                </a:solidFill>
                <a:latin typeface="Helvetica" pitchFamily="-96" charset="0"/>
              </a:rPr>
              <a:t>Carlos boiled an egg </a:t>
            </a:r>
            <a:r>
              <a:rPr lang="en-US" sz="2000" i="1" dirty="0">
                <a:solidFill>
                  <a:srgbClr val="000000"/>
                </a:solidFill>
                <a:latin typeface="Helvetica" pitchFamily="-96" charset="0"/>
              </a:rPr>
              <a:t>and </a:t>
            </a:r>
            <a:r>
              <a:rPr lang="en-US" sz="2000" i="1" dirty="0">
                <a:solidFill>
                  <a:srgbClr val="FF0000"/>
                </a:solidFill>
                <a:latin typeface="Helvetica" pitchFamily="-96" charset="0"/>
              </a:rPr>
              <a:t>cut up some vegetables and cheese for a salad</a:t>
            </a:r>
            <a:r>
              <a:rPr lang="en-US" sz="2000" i="1" dirty="0" smtClean="0">
                <a:solidFill>
                  <a:srgbClr val="FF0000"/>
                </a:solidFill>
                <a:latin typeface="Helvetica" pitchFamily="-96" charset="0"/>
              </a:rPr>
              <a:t>.</a:t>
            </a:r>
            <a:r>
              <a:rPr lang="en-US" sz="2000" i="1" dirty="0" smtClean="0">
                <a:solidFill>
                  <a:srgbClr val="000000"/>
                </a:solidFill>
                <a:latin typeface="Helvetica" pitchFamily="-96" charset="0"/>
              </a:rPr>
              <a:t> They </a:t>
            </a:r>
            <a:r>
              <a:rPr lang="en-US" sz="2000" i="1" dirty="0">
                <a:solidFill>
                  <a:srgbClr val="000000"/>
                </a:solidFill>
                <a:latin typeface="Helvetica" pitchFamily="-96" charset="0"/>
              </a:rPr>
              <a:t>decided to make and </a:t>
            </a:r>
            <a:r>
              <a:rPr lang="en-US" sz="2000" i="1" dirty="0">
                <a:solidFill>
                  <a:srgbClr val="0070C0"/>
                </a:solidFill>
                <a:latin typeface="Helvetica" pitchFamily="-96" charset="0"/>
              </a:rPr>
              <a:t>cook some hamburger patties and broil some French fries</a:t>
            </a:r>
            <a:r>
              <a:rPr lang="en-US" sz="2000" i="1" dirty="0">
                <a:solidFill>
                  <a:srgbClr val="000000"/>
                </a:solidFill>
                <a:latin typeface="Helvetica" pitchFamily="-96" charset="0"/>
              </a:rPr>
              <a:t> for lunch. When the </a:t>
            </a:r>
            <a:r>
              <a:rPr lang="en-US" sz="2000" i="1" dirty="0">
                <a:solidFill>
                  <a:srgbClr val="0070C0"/>
                </a:solidFill>
                <a:latin typeface="Helvetica" pitchFamily="-96" charset="0"/>
              </a:rPr>
              <a:t>French fries were a golden brown and the meat patties were no longer red and completely cooked</a:t>
            </a:r>
            <a:r>
              <a:rPr lang="en-US" sz="2000" i="1" dirty="0">
                <a:solidFill>
                  <a:srgbClr val="000000"/>
                </a:solidFill>
                <a:latin typeface="Helvetica" pitchFamily="-96" charset="0"/>
              </a:rPr>
              <a:t>, they called their parents. Carlos put </a:t>
            </a:r>
            <a:r>
              <a:rPr lang="en-US" sz="2000" i="1" dirty="0">
                <a:solidFill>
                  <a:srgbClr val="FF0000"/>
                </a:solidFill>
                <a:latin typeface="Helvetica" pitchFamily="-96" charset="0"/>
              </a:rPr>
              <a:t>ice cubes in four glasses of water</a:t>
            </a:r>
            <a:r>
              <a:rPr lang="en-US" sz="2000" i="1" dirty="0">
                <a:solidFill>
                  <a:srgbClr val="000000"/>
                </a:solidFill>
                <a:latin typeface="Helvetica" pitchFamily="-96" charset="0"/>
              </a:rPr>
              <a:t>, and they all sat down to eat. After the meal, they were ready for tea and dessert. Isabel </a:t>
            </a:r>
            <a:r>
              <a:rPr lang="en-US" sz="2000" i="1" dirty="0">
                <a:solidFill>
                  <a:srgbClr val="FF0000"/>
                </a:solidFill>
                <a:latin typeface="Helvetica" pitchFamily="-96" charset="0"/>
              </a:rPr>
              <a:t>boiled some water </a:t>
            </a:r>
            <a:r>
              <a:rPr lang="en-US" sz="2000" i="1" dirty="0">
                <a:solidFill>
                  <a:srgbClr val="000000"/>
                </a:solidFill>
                <a:latin typeface="Helvetica" pitchFamily="-96" charset="0"/>
              </a:rPr>
              <a:t>and </a:t>
            </a:r>
            <a:r>
              <a:rPr lang="en-US" sz="2000" i="1" dirty="0">
                <a:solidFill>
                  <a:srgbClr val="FF0000"/>
                </a:solidFill>
                <a:latin typeface="Helvetica" pitchFamily="-96" charset="0"/>
              </a:rPr>
              <a:t>poured it into the teapot with the tea bags</a:t>
            </a:r>
            <a:r>
              <a:rPr lang="en-US" sz="2000" i="1" dirty="0">
                <a:solidFill>
                  <a:srgbClr val="000000"/>
                </a:solidFill>
                <a:latin typeface="Helvetica" pitchFamily="-96" charset="0"/>
              </a:rPr>
              <a:t>. Almost everything was ready, but she couldn’t find the milk. Carlos searched and found the milk carton on the kitchen counter behind the mixing bowl. </a:t>
            </a:r>
            <a:r>
              <a:rPr lang="en-US" sz="2000" i="1" dirty="0">
                <a:solidFill>
                  <a:srgbClr val="0070C0"/>
                </a:solidFill>
                <a:latin typeface="Helvetica" pitchFamily="-96" charset="0"/>
              </a:rPr>
              <a:t>They had left it out earlier in the day. It smelled sour and had already started to curdle</a:t>
            </a:r>
            <a:r>
              <a:rPr lang="en-US" sz="2000" i="1" dirty="0">
                <a:solidFill>
                  <a:srgbClr val="000000"/>
                </a:solidFill>
                <a:latin typeface="Helvetica" pitchFamily="-96" charset="0"/>
              </a:rPr>
              <a:t>. But all was not lost! They mixed some of the whipped cream into their tea. Later, the </a:t>
            </a:r>
            <a:r>
              <a:rPr lang="en-US" sz="2000" i="1" dirty="0">
                <a:solidFill>
                  <a:srgbClr val="FF0000"/>
                </a:solidFill>
                <a:latin typeface="Helvetica" pitchFamily="-96" charset="0"/>
              </a:rPr>
              <a:t>scraps were placed in the garbage</a:t>
            </a:r>
            <a:r>
              <a:rPr lang="en-US" sz="2000" i="1" dirty="0">
                <a:solidFill>
                  <a:srgbClr val="000000"/>
                </a:solidFill>
                <a:latin typeface="Helvetica" pitchFamily="-96" charset="0"/>
              </a:rPr>
              <a:t>. But some things were </a:t>
            </a:r>
            <a:r>
              <a:rPr lang="en-US" sz="2000" i="1" dirty="0">
                <a:solidFill>
                  <a:srgbClr val="0070C0"/>
                </a:solidFill>
                <a:latin typeface="Helvetica" pitchFamily="-96" charset="0"/>
              </a:rPr>
              <a:t>added to the compost heap </a:t>
            </a:r>
            <a:r>
              <a:rPr lang="en-US" sz="2000" i="1" dirty="0">
                <a:solidFill>
                  <a:srgbClr val="000000"/>
                </a:solidFill>
                <a:latin typeface="Helvetica" pitchFamily="-96" charset="0"/>
              </a:rPr>
              <a:t>in the backyard. Papa </a:t>
            </a:r>
            <a:r>
              <a:rPr lang="en-US" sz="2000" i="1" dirty="0">
                <a:solidFill>
                  <a:srgbClr val="FF0000"/>
                </a:solidFill>
                <a:latin typeface="Helvetica" pitchFamily="-96" charset="0"/>
              </a:rPr>
              <a:t>washed the dishes in steaming hot water</a:t>
            </a:r>
            <a:r>
              <a:rPr lang="en-US" sz="2000" i="1" dirty="0">
                <a:solidFill>
                  <a:srgbClr val="000000"/>
                </a:solidFill>
                <a:latin typeface="Helvetica" pitchFamily="-96" charset="0"/>
              </a:rPr>
              <a:t> and Carlos </a:t>
            </a:r>
            <a:r>
              <a:rPr lang="en-US" sz="2000" i="1" dirty="0">
                <a:solidFill>
                  <a:srgbClr val="FF0000"/>
                </a:solidFill>
                <a:latin typeface="Helvetica" pitchFamily="-96" charset="0"/>
              </a:rPr>
              <a:t>dried them</a:t>
            </a:r>
            <a:r>
              <a:rPr lang="en-US" sz="2000" i="1" dirty="0">
                <a:solidFill>
                  <a:srgbClr val="000000"/>
                </a:solidFill>
                <a:latin typeface="Helvetica" pitchFamily="-96" charset="0"/>
              </a:rPr>
              <a:t>. While their </a:t>
            </a:r>
            <a:r>
              <a:rPr lang="en-US" sz="2000" i="1" dirty="0">
                <a:solidFill>
                  <a:srgbClr val="0070C0"/>
                </a:solidFill>
                <a:latin typeface="Helvetica" pitchFamily="-96" charset="0"/>
              </a:rPr>
              <a:t>food digested</a:t>
            </a:r>
            <a:r>
              <a:rPr lang="en-US" sz="2000" i="1" dirty="0">
                <a:solidFill>
                  <a:srgbClr val="000000"/>
                </a:solidFill>
                <a:latin typeface="Helvetica" pitchFamily="-96" charset="0"/>
              </a:rPr>
              <a:t>, they watched TV. The entire family agreed that they had enjoyed their lunch.</a:t>
            </a:r>
          </a:p>
        </p:txBody>
      </p:sp>
    </p:spTree>
    <p:extLst>
      <p:ext uri="{BB962C8B-B14F-4D97-AF65-F5344CB8AC3E}">
        <p14:creationId xmlns:p14="http://schemas.microsoft.com/office/powerpoint/2010/main" val="29321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2004:Templates:Presentations:Designs:Bright Balloons</Template>
  <TotalTime>1087</TotalTime>
  <Words>1783</Words>
  <Application>Microsoft Office PowerPoint</Application>
  <PresentationFormat>On-screen Show (4:3)</PresentationFormat>
  <Paragraphs>105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Types of Interactions</vt:lpstr>
      <vt:lpstr>PowerPoint Presentation</vt:lpstr>
      <vt:lpstr>Evidence of Interactions</vt:lpstr>
      <vt:lpstr>PowerPoint Presentation</vt:lpstr>
      <vt:lpstr>Vocabulary (cont.)</vt:lpstr>
      <vt:lpstr>Watch This Brain Pop Video</vt:lpstr>
      <vt:lpstr>PowerPoint Presentation</vt:lpstr>
      <vt:lpstr>Identify the many…</vt:lpstr>
      <vt:lpstr>PowerPoint Presentation</vt:lpstr>
      <vt:lpstr>Physical Properties (review)</vt:lpstr>
      <vt:lpstr>Chemical Properties (review)</vt:lpstr>
      <vt:lpstr>PowerPoint Presentation</vt:lpstr>
      <vt:lpstr>PowerPoint Presentation</vt:lpstr>
      <vt:lpstr>What do you think</vt:lpstr>
      <vt:lpstr>Now consider these interactions</vt:lpstr>
      <vt:lpstr>PowerPoint Presentation</vt:lpstr>
      <vt:lpstr>PowerPoint Presentation</vt:lpstr>
      <vt:lpstr>PowerPoint Presentation</vt:lpstr>
      <vt:lpstr>2. Types of Interactions</vt:lpstr>
      <vt:lpstr>So what is the difference?</vt:lpstr>
      <vt:lpstr>Next…</vt:lpstr>
      <vt:lpstr>If you have time…</vt:lpstr>
    </vt:vector>
  </TitlesOfParts>
  <Company>sdcs sdcs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Interactions</dc:title>
  <dc:creator>Mike Bridges</dc:creator>
  <cp:lastModifiedBy>Bridges Michael</cp:lastModifiedBy>
  <cp:revision>44</cp:revision>
  <cp:lastPrinted>2013-03-04T22:14:21Z</cp:lastPrinted>
  <dcterms:created xsi:type="dcterms:W3CDTF">2011-03-07T23:26:08Z</dcterms:created>
  <dcterms:modified xsi:type="dcterms:W3CDTF">2016-01-06T04:41:39Z</dcterms:modified>
</cp:coreProperties>
</file>